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6"/>
  </p:notesMasterIdLst>
  <p:handoutMasterIdLst>
    <p:handoutMasterId r:id="rId27"/>
  </p:handoutMasterIdLst>
  <p:sldIdLst>
    <p:sldId id="256" r:id="rId7"/>
    <p:sldId id="257" r:id="rId8"/>
    <p:sldId id="308" r:id="rId9"/>
    <p:sldId id="259" r:id="rId10"/>
    <p:sldId id="264" r:id="rId11"/>
    <p:sldId id="286" r:id="rId12"/>
    <p:sldId id="280" r:id="rId13"/>
    <p:sldId id="296" r:id="rId14"/>
    <p:sldId id="292" r:id="rId15"/>
    <p:sldId id="293" r:id="rId16"/>
    <p:sldId id="299" r:id="rId17"/>
    <p:sldId id="295" r:id="rId18"/>
    <p:sldId id="298" r:id="rId19"/>
    <p:sldId id="301" r:id="rId20"/>
    <p:sldId id="302" r:id="rId21"/>
    <p:sldId id="304" r:id="rId22"/>
    <p:sldId id="309" r:id="rId23"/>
    <p:sldId id="310" r:id="rId24"/>
    <p:sldId id="311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>
      <p:cViewPr varScale="1">
        <p:scale>
          <a:sx n="111" d="100"/>
          <a:sy n="111" d="100"/>
        </p:scale>
        <p:origin x="162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1" d="100"/>
          <a:sy n="31" d="100"/>
        </p:scale>
        <p:origin x="-1206" y="-78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>
            <a:extLst>
              <a:ext uri="{FF2B5EF4-FFF2-40B4-BE49-F238E27FC236}">
                <a16:creationId xmlns:a16="http://schemas.microsoft.com/office/drawing/2014/main" id="{AE04F575-6194-4B5E-79D2-263A5F295EB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1027">
            <a:extLst>
              <a:ext uri="{FF2B5EF4-FFF2-40B4-BE49-F238E27FC236}">
                <a16:creationId xmlns:a16="http://schemas.microsoft.com/office/drawing/2014/main" id="{D74BD763-E94E-6EE7-CA97-4673EBE793C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1028">
            <a:extLst>
              <a:ext uri="{FF2B5EF4-FFF2-40B4-BE49-F238E27FC236}">
                <a16:creationId xmlns:a16="http://schemas.microsoft.com/office/drawing/2014/main" id="{2CE3D72A-2C79-4DFE-F97D-52B8487D5ED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1029">
            <a:extLst>
              <a:ext uri="{FF2B5EF4-FFF2-40B4-BE49-F238E27FC236}">
                <a16:creationId xmlns:a16="http://schemas.microsoft.com/office/drawing/2014/main" id="{826043C9-ED3B-1A7D-3E12-6BE5B83BF72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A1C2C1E9-72CF-4F05-85CC-12E39B005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20465BC-86B0-9C33-5E24-9AD9FE257D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8EA5320-48BF-A88A-8557-F2DDDBB0B88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>
            <a:lvl1pPr algn="r"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56FBCA1-A2A2-439D-22E6-EBADB5C00FD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20725"/>
            <a:ext cx="4799013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2507828E-AD04-F65B-95A1-34FEC3544F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2E47AEAD-623C-1D44-DA75-5DB7B227627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defTabSz="968375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130E9D4E-2D3E-C478-71B0-DE1D5297F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26" tIns="48413" rIns="96826" bIns="48413" numCol="1" anchor="b" anchorCtr="0" compatLnSpc="1">
            <a:prstTxWarp prst="textNoShape">
              <a:avLst/>
            </a:prstTxWarp>
          </a:bodyPr>
          <a:lstStyle>
            <a:lvl1pPr algn="r" defTabSz="968375">
              <a:defRPr sz="1300"/>
            </a:lvl1pPr>
          </a:lstStyle>
          <a:p>
            <a:fld id="{9EB900F9-8C00-4F34-AA08-806C032EEF2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EA223A-5DBD-5922-FB6C-48B139244D58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FD7AFCA-B06D-17EE-D1A0-BB27CC4ED424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7AA8C66-4DC2-B67A-64C8-C5D89DD1C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B4B5DD-9E48-CEAC-1F0F-CBEF1C0E8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9DF356-830A-B8DE-B18F-0342373E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0AE0478-3735-4C40-8661-5155E2581E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015171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EFCFF-7D6E-7822-C89D-0F391A571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0F04F-F6A5-FCCB-1E69-B12B171C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8FDC3-49BC-F77B-EB9D-ECF69C661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F2174F-C6EC-4720-B8C9-D546AAB0BD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267706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E29A1-C764-CDDB-5950-F4D61038B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C49A3-E05C-BD9B-04EF-2DD75ACB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6362A-FDB7-0D63-13B4-52ED16A7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7B9C2-4A30-4F0B-97DD-38BF194172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240489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51007E-9E74-0404-018D-2236410DB32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B155D3-701A-D238-2302-972A1CEE9565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E9E1AB-FAAE-2699-A423-02381276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8D2FCE-AFD1-3976-C5E6-AE93860DF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CD29935-66E5-FF83-3999-F8A624A7E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80CC72-B012-4094-AC87-EEEC2782C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38694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D6D19C-88F7-95B9-8197-A764F02C4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013D-9CC5-E167-60E6-E4A9F4F6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328C8-E9BE-938D-FB1E-C62FB6871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E002A-BF74-49D7-ACCF-8B3E1D787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19291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07DA42-E9C6-AC56-02C0-E1D1A2B40A76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955E30F-C8A5-165A-782F-8E0E24B96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FA99324-0973-198C-F566-72C4BD1FB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4F89FC-CC0E-9805-C95D-88AE8004B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E60AF6-1AD3-448C-B818-BE2EC2636B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053019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52602A6-6D42-D0D1-4D8F-615E4A55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64D2E5-2F5B-4D36-C7FA-504E5350C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BBF1E-CA62-4917-5B08-FAF10F69C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3F7CA-3A3B-4AC6-B057-5273A3326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022199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92C0544-B5B1-E2B3-E0EC-E4A17714A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3015ED2-EE23-5161-8814-FF993267E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CB729A2-D699-6475-B3BA-8C20E5FA4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D720E-3EB1-4BAD-9F48-23AF0A9BC2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58699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A1B1AAA-E9FA-2A1C-EDAD-DE3A8F1D4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4BADFB8-D1B9-831C-553C-BA03626AC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09B0D90-7379-B910-9B0D-D76C191E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99DCF-81A7-4BEA-90A6-B40F35C32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5652834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4381F5D-54F1-DCA7-8630-7F141A7F8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B615643-AE96-7AE8-210C-1FE4D82D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34B63C-AA43-F61C-E1BF-978270BA6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DED37-3DF6-4190-B328-B6EEA49D7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754560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7E9147-AB17-DCEB-BD5A-47D65DEB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0D5357-DDC5-7CC1-2EE7-5C8A3FD24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4D09CA-0470-3CC8-6231-CC4266EBE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26FE5-C4FC-44CF-9C7F-43302B3EED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28592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BE670-ECB1-2824-F097-E3C978E0D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111D9-DEA5-9B68-83C5-77B64F797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DED70-2D05-9EAE-C5B0-AA138B41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0BAF0-C0A3-408A-A103-B629D77C7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239699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A713566-0600-DC4A-D00F-E9E379A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51EA31-7CD6-7319-5E62-AD0566A70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B488AB-2FD8-4E43-27DF-014149D50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9F4B6-93D5-455A-8012-5CF592A4D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1793535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E7D9-D4C7-ADDD-40D3-ACDA3EEDE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90354-73FD-1B4E-5CE1-548390546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A326A5-6C0A-EBC7-3175-411BF81A0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8CF3D-8656-47BF-B19A-90F72985D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1692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2BB64-E139-622C-91F0-EDEAC2D4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9D608-0D7C-DCAC-C378-640954070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7DC7C-E6F5-00DE-877A-F424EC845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FF850-2693-44B4-B805-67C43B98A4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2256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B23D65-8C33-17DD-2AFA-591DBA0C8E5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3D7F7C-5668-7D9A-75EC-F0DB3221FAF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D5E06FB-E60A-CCA0-D433-60253CF1A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690A32B-20CD-8841-F973-34579045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213322-8D04-3C72-91D0-4DD0418E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2668-976C-4506-9731-AF5483753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2245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C3036-4E12-8887-E4C4-699CFA53E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9B576-0AC6-40BB-B82D-46B18980B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5CBDF-F7A6-498D-FAD1-31EFCC5F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C053-329B-4B90-BAE6-014EF0DE7C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182808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5DF83C-234B-FAA9-A560-FC32BADCF334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5008643-08E3-693A-FD45-6308B26E0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F1E72D-EAA6-C369-BC3D-52D2908E6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EDE614-B064-6105-023F-1D5ED2AE2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FFC26-6827-47BB-AC53-5BF302D82E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3219640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99B8F88-C473-8D80-E1CA-3FC2E822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0B3E9-BD83-B6C5-7DDA-47847FCD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AF1B2-D216-BE70-3781-F0078D08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438E9-4E27-4B59-AE8A-827992601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643133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550A70-B145-976F-BA24-2C617D917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4083E96-7692-843B-1EEC-39B56BB3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BFA62C-C772-BD53-942A-EC8311756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6C3B8-6F9A-48FF-8C8D-20970B12AF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909695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12BD97A-D32D-99CA-2463-74139000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E1744DB-D2D5-CDB1-40DC-D358A4F1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7FB4349-C40A-1295-0A54-6B8592AC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0936BB-AF1A-4CD5-B0FF-E53306D29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67656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6853759-C6AC-15FB-57D3-DA895C6D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06D85BE-73EB-0844-30FE-B71578B3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DB6C50-6E9A-B2F9-70A5-16342CCD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28E94-A8BC-4224-B72E-6A5A3ADC74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49677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747450A-E224-507E-5552-1AE609DF73C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0BAEC9C-D2CB-1E97-89C2-B11016D04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51A3067-291D-8EAE-75E4-E0DA492C1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64FAE2-2042-6781-EE75-FB1B709F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419D8-FEA4-4A22-BABB-F0153F691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46370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ABB5A00-7907-967A-FD5B-7B8CF11B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1ECDB5-D89A-C4A9-971B-47A2CEBD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7064DB-EA77-453E-E325-81C48C27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F8F6E-1A96-4309-A158-2D46D789C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7358333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DF225E7-45DE-1608-20BB-995AF52A5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AF0B03-4DCA-9B47-D1A9-FA4BC7775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09AEEFE-96D1-901A-4C7A-E87FF6A84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7E0E7-CE1C-415C-AD26-C4283FCDA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011120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84489-08B1-B37F-EF43-10509BF8C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8296A-F811-99BC-CD8B-DC3334FAE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A7A29-242D-C5FD-20A1-9A8D03A21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8F4-4D35-4009-B960-C782E3697C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01506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740F6-061D-DC54-A3AE-ADF85665B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9C2E-EB0C-C7BC-700A-C1E68D07D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1E865-8650-D0E2-53DE-00B34424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39115-BD0C-4423-8AAF-D464A8954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7750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188049-88BC-3E66-A52C-E67E005B2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3E10-FE18-D65C-87D7-DCF96558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FD531-6EE9-7325-C674-74D51FF9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7A3520-D396-452C-A7D0-D8C3F3963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67936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019D-DEE0-FC57-B056-213F1B377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47612-F41D-20C9-A8E5-FF7EF3F0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75754-AAAB-6818-1CB7-8519CC20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2EE90-E802-497D-B545-DFB45D487E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11311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E73B3-33B2-AA57-63CD-D7C665FBF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D16B40-C5EC-B5B3-B693-D52772791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47745-67A6-23C5-928A-B8341DFB3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BE5E2-095D-498C-A8A3-9BCDAF4C2E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521073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C5D941-C10D-3573-8B9D-7CC2BCA58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63B632A-D205-D7A0-1D9F-CB3C112C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79762AF-0F9D-1E7A-5C9F-B03671A75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010BB-2E94-42C4-91C5-5D6E665F3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55313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457965C-A45F-4EC1-E2D1-5606DF78D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DA9BA1D-0394-DC0A-058D-95368C51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9CC13F5-7570-86D3-7FB1-F32F42703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EB3C8-ECA7-4E7E-ACB5-2BA1AE009C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7544680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4B59191-D786-DA1F-6073-ABAD78FF3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B79CBA-C684-9F06-013F-5F6C93C8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1A8569-3DCF-9024-5CCC-A72161A4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31E4B-748A-44E3-8F5C-C8850587F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07514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C9CDDD8-64F1-A50D-7808-B1986EB79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54E35-5217-04A7-D7CB-3FCCF1403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B6A04-6E19-9023-0C18-CAE6B37D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89351-4A0C-42A2-A39A-D44C698D13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9478683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3D2B7F-1F70-40D6-AAB5-401C1A6F8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AC95F54-5EAA-0802-7F97-E1F28C58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AB38E8-88F7-048F-C46A-C638EAA3D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E911E-A7F1-4A65-B277-F797631B13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1429264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9F3886-DDE8-A5B7-EA16-A5719EE03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F94723-BBB2-2D18-3737-0983D37A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32EFBEF-F91C-9E91-971D-557C967C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BB104-095C-4F86-8D23-24F027DDB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43087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032DDE0-AD7A-913B-59AF-6E82BB6A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F42DE49-F64D-F42E-FE8F-B1B3AF5B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5994C-7241-AC1F-5D3A-9752C18A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8A91C-1600-4FC3-9684-7A9A4D06FB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9836588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0769A-13B9-466E-1D02-3AD38AC48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D790E-C54F-489A-C055-6A0235F7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34742-7DAD-3865-A9DF-C7407C49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FDD89A-1074-46AE-A768-0A7677D52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038749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5EAB6-604F-90C7-554C-89109A7F8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C2876-81A1-4119-3D40-B0B08A22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016C2-CAAB-F135-0595-3B10F2F33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EA0A1-5E60-46D3-A8A2-CBAAC981C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338319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4E786-3D49-9E44-A022-FF5BADC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581ED-626C-ED58-299F-004D68A9A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4BA23-6AD2-CD2F-2E9D-907B8E11E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EC82-B0A9-43D3-814F-52DBCF735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92735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C1C88-8D21-307F-12D2-3257970F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93B15-E60F-8FDD-7820-84EE47F7A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5A03-F8ED-7AEB-32E7-0C518333D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FC6A8-2576-46D2-B9E6-AEB4A7708F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172359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2D98D-D9E9-2832-4802-0BEDD060C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3A4EB-3206-3DFB-533C-69971BBE0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268D-0D80-39FC-F5BD-13C0ABE9F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BFB817-0109-4430-879E-86E99DC6FD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4803033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78E67FF-777F-5A64-0E0B-1BDCA9FEB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D9BFFA-608E-2FDD-E5E0-D941BF208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177EF1-0CA8-2416-035A-A7258325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DD4B1-147C-4E7E-9676-DE46BFBDC8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191698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FEC9FC-B9ED-E4C3-996C-D762FF60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53B0B5-86F1-AE28-9287-69B2A9C1B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3EDDD0-1450-AB97-FC1B-1112807E7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C3C1E-FEC7-4EE5-AD81-A5067D85B6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394654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A9A849-3914-A22D-5B8B-2CD05331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41361F6-5B8B-B62F-4CD1-578694B9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A4DD36D-2281-FB0F-D923-A5E96E1A9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510FD-EF0F-4736-8C54-E9EFFEAFE0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471811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4A92CC-2A46-A1BB-37D1-0F3C07C47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DBF7057-C6F3-CD13-36A7-42A530733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3C041-F5E5-75A0-E858-431187146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7C47C-FADE-4411-817C-0CE020DA2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069900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B9E6FB8-535A-CA30-A569-FB72113D1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15C831-A0CD-CA66-BF07-1A4DF6A4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D503E6-2168-4DC2-1A0A-590460C04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A1C25-0C10-4EE7-B3DD-C407D1352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3624524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99387C5-AF25-55B3-922A-E482A51A6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FB56FD-E2B3-E799-109F-F68F7C1FC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58A3F-E1CB-6226-B9CD-4C6CBC30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C4FDD-0DEC-4402-821C-0C8FBF72CC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799204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618D30-F9C8-C47C-DEFD-853E89CD6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B6D833D-4A42-62E9-A05F-DF05908DD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8B58685-DAF3-BAA8-F828-43D04878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1EA3-D260-4136-B1E2-938777D69C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35403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C2C636-A96A-513F-DF39-9FF10A694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40ABF-6FCA-B5F0-C9E4-85A1350E7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AD7E5-7990-F2A8-8474-CFF5B204A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FDD3B-36B3-4A78-A785-E93E0B666F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720173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D012-536C-CB5E-381B-1F3D3D4B2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B40680-4984-BA1B-A65E-CB2FC3536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1D16A-64B6-DDF1-40DC-E3C430E8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08E8C-33A9-46BC-94B3-594271D5A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8024765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52C7F7-6094-4DE6-9E48-FC9B1B0A5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7D37E-5762-95E1-0364-F2F26146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D2535-0613-E7A7-9445-BAD37425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9326E-F531-4763-B244-DC3BF14ED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764852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6756-1BDE-6013-254C-A6A907EAE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84D4D-5AAF-E5E2-9F0A-7CBEACDB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070680-C952-48F7-CB76-E6090B53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4EEC3-0353-44FA-8B2F-E5FDC9E2E9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835890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B78E0-BC3B-E4BB-4C74-9F368C07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0BEEE-26C0-6814-BCB5-E65B15E5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52D5E-7AF5-E4BA-6A58-885D766A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39523-F572-44B9-ACA1-34E94AAA68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5532813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719945-3898-22C1-0637-6B734A021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EBE4D7A-2F20-7CCA-A6E0-E473A9C6C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CBAA32-CD57-A9C3-E47C-49C569D9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3E3CA-FD0B-43FF-A651-72980EB06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7712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589DD0B-5595-48EA-81D0-64ABA652B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823B07D-07BE-4DE2-6254-E3F89739D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4EE05B-4662-4677-FAAE-262C20080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D55E7-962E-46AE-9FB5-27806BD3A5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7922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A905FA-B1C3-18F1-9D22-0C30DF1F3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C6107D4-89C4-2C64-1A60-CAE086F90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107E2A-9625-66C6-07BD-723C56E94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5DCDD-9378-4F23-8352-C23C59F4B4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336691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62F25FD-57C9-C9C4-A4BC-FF78A11E8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63C207A-CBEB-8EA8-5C1D-50573723B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61AC938-65D0-ADE3-99CF-4ACBF0C4D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91EDD1-EB28-4EC1-9A62-33B98FFAEA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72584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12388A-2519-E5A9-10B4-7DD8F4F2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1AF1CD7-040D-4B0B-C9CD-0BCBAC3B5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D144B1E-4D7E-8929-A79D-E80C6FED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813B1-BC54-4DD0-AC6D-561FF50E5B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292037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F96CD4-3CF2-6273-6293-71706BD2B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973730B-E4A7-9747-08ED-8D6E4D085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C94EFC-D0EE-710D-BB88-0C1BCA502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B8118-DC08-40FD-B7F7-8E3E0A845A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651577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45DC4D-11A0-0942-AC07-E7C37FF12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9A0A99-8DF7-FEE6-CFB8-86D270D7A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B990D3-25E7-54EA-2181-37E5FA90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558F8D-9DCB-49A5-8A91-E45E062CB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062471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9D5AF-0E49-D40A-41FE-645E21B5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1A3C1-8E8B-5608-696A-AA3AD0F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D643F-A059-6026-3338-62D7E72F4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276B2-FC08-4F56-BE86-CC7D2A05A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1998531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ED6C5-1322-A9B6-4988-DFB805BB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88018-B10F-C6EE-841E-D3FD4358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8824C-5234-A46C-DD38-B7A3559DC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492E5-4FF2-4B9F-9BAF-20202EA39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07608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CF9C6B9-60E9-01CA-942E-DCF097EE8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E7393B3-C531-33A8-C2A5-F0B520CDB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CFEB425-CEB9-FD2A-A0A8-9BCD6EEBE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5EA59C-4239-4FEA-94AC-F7EA99544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406565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16103F3-B6AD-B412-D9B8-2E4DA95AE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17A058A-51B5-1FC0-4F6F-3E8708AF8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1FC39A-3E69-8DC9-DA24-5905E813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675FB-57A1-49AC-B9F8-72F07C897E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88697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B8FC3AD-3181-8879-5081-5CEAAB18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9B9E3B7-D996-87D2-7FDC-26AE6B2C9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775170-3708-B257-0BD5-358CFDD6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BBEAAE-BA68-43B5-9A3D-9258E9404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534032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752B34F-1A2D-8658-34CC-AC6F87EEE31E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84807BE-ADD8-9FF0-5E95-C195E37CED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6904F95E-8BE0-1879-2C0E-C63C11665C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8FDE1-A713-B6CF-59C8-223256ADC6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9F6E1-5032-7452-6EB0-754CA078C5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CF814-F3BA-9566-F23E-4A2A0A16F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74B760E0-AC51-4756-B362-5F7D8BA58CE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098" r:id="rId2"/>
    <p:sldLayoutId id="2147484159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FB83429-6C53-83BA-D567-35DAEF116D8C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97FF7C6F-8BF0-CEA4-1F02-7BF0E05452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58E8BF15-06BE-4AE3-2E98-5B06B0EE38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15CA8-732D-8ED9-D376-B1F3608C15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DD611-C08E-A586-B501-2748F75A0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F8B3D-1AAB-0543-9E88-73DE4E80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2935351D-3D16-4E57-8114-A12717D3D2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07" r:id="rId2"/>
    <p:sldLayoutId id="2147484161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4A26BB-BBAB-DF01-B338-11128785257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09BFA32D-B518-1C33-23ED-43DF13755F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36D67072-8172-2138-4625-D0A3560B3A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0A393-694E-06A1-DFCB-44F10A94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6ABAF-72E6-AEE7-E350-EB33AA9176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47CCB-3566-E05F-B280-DBB334C59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445DF55A-6131-4C5A-9E1F-8C89F7EE1B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16" r:id="rId2"/>
    <p:sldLayoutId id="2147484163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F890413-211F-C5DA-AF5A-9352EA31E1D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C41FCB19-CC48-7D71-B92D-AEB9990881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7E011-5662-B855-83A7-AC3086268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08A69-85FE-5249-CFAD-1DB1F848DA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30D7A-7ECF-9005-F539-24F9499A2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4F808-BC0D-4CB2-B18F-776E6FB3D8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7ADBEA6F-0594-741E-F44A-33F6839596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92E76F53-6D08-90C7-A58B-FEC9D0E455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230F1-5D65-C60F-C505-26327FB732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0D7938-E090-C88A-BCA0-8825BAE5E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14682-8CCB-C18B-DB4A-7011C9D94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FCEDBD6-4C15-44E7-8FE1-40590AD03F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F3C0D055-5308-30AE-B905-C51B966099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989C321B-1AF4-4A1E-493C-A8D8A7ABBD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8D559-345D-9CE6-418C-996DD3342B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EA6D8-EE09-A496-C360-CA69E056B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9C25E-9C4E-5A0C-2AE1-78173521C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BB906DEA-B377-4910-9048-E1499AD052E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38A23BD-55BC-D405-3A74-87653897D6A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Parties in the Legislature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E3F345F6-64F4-AC7F-A102-B06C93DBC4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lio Andris, David Lee, Marcus J. Hamilton, Mauro Martino, Christian E. Gunning, John Armistead Selden, in PLOS ONE">
            <a:extLst>
              <a:ext uri="{FF2B5EF4-FFF2-40B4-BE49-F238E27FC236}">
                <a16:creationId xmlns:a16="http://schemas.microsoft.com/office/drawing/2014/main" id="{CF6EBF0E-7245-325E-FDA0-30B0777C5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0"/>
            <a:ext cx="5272087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1B57D05E-2D93-2D3D-113F-591EE399F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44958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F872042A-EDA3-6954-97D7-019145CFA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3288"/>
            <a:ext cx="41148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E2D63D8F-76DF-CC3E-45DA-0FA0FA4B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569913"/>
            <a:ext cx="4343400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:a16="http://schemas.microsoft.com/office/drawing/2014/main" id="{ACA8176B-C310-CE99-4A4C-1F80F05F4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3432175"/>
            <a:ext cx="4435475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0EA3FCF-C25E-4027-8FD8-EB8BA476BC33}"/>
              </a:ext>
            </a:extLst>
          </p:cNvPr>
          <p:cNvCxnSpPr/>
          <p:nvPr/>
        </p:nvCxnSpPr>
        <p:spPr>
          <a:xfrm>
            <a:off x="2438400" y="914400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E5AA144-8C20-9C7F-261B-4EC5A5CF2266}"/>
              </a:ext>
            </a:extLst>
          </p:cNvPr>
          <p:cNvCxnSpPr/>
          <p:nvPr/>
        </p:nvCxnSpPr>
        <p:spPr>
          <a:xfrm>
            <a:off x="2257425" y="364331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7CA2F9-EE7C-028D-4B4B-A36E1AB171A8}"/>
              </a:ext>
            </a:extLst>
          </p:cNvPr>
          <p:cNvCxnSpPr/>
          <p:nvPr/>
        </p:nvCxnSpPr>
        <p:spPr>
          <a:xfrm>
            <a:off x="7086600" y="3843338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F6B65DA-8B4F-616E-7E44-995BF7FAE66D}"/>
              </a:ext>
            </a:extLst>
          </p:cNvPr>
          <p:cNvCxnSpPr/>
          <p:nvPr/>
        </p:nvCxnSpPr>
        <p:spPr>
          <a:xfrm>
            <a:off x="7010400" y="950913"/>
            <a:ext cx="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politicsinvivo.com/wp-content/uploads/2012/05/large.png">
            <a:extLst>
              <a:ext uri="{FF2B5EF4-FFF2-40B4-BE49-F238E27FC236}">
                <a16:creationId xmlns:a16="http://schemas.microsoft.com/office/drawing/2014/main" id="{ADE6AC7A-D016-83A0-58F1-2F670EDB7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1066800"/>
            <a:ext cx="80502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F1D28E67-86F2-C846-B694-673BE7FC3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44650"/>
            <a:ext cx="8610600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>
            <a:extLst>
              <a:ext uri="{FF2B5EF4-FFF2-40B4-BE49-F238E27FC236}">
                <a16:creationId xmlns:a16="http://schemas.microsoft.com/office/drawing/2014/main" id="{CC2271A8-8BDB-3A1D-1CAE-4C88BFEA4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80363" cy="570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>
            <a:extLst>
              <a:ext uri="{FF2B5EF4-FFF2-40B4-BE49-F238E27FC236}">
                <a16:creationId xmlns:a16="http://schemas.microsoft.com/office/drawing/2014/main" id="{512E7363-CAF7-ACBD-04C4-43104ACD5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1988" y="225425"/>
            <a:ext cx="3849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House of Representatives</a:t>
            </a: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599E8CCF-E46F-5BB6-2940-7CA0151AB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458200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Box 2">
            <a:extLst>
              <a:ext uri="{FF2B5EF4-FFF2-40B4-BE49-F238E27FC236}">
                <a16:creationId xmlns:a16="http://schemas.microsoft.com/office/drawing/2014/main" id="{210F9B2D-3CE9-B192-572E-6E7D80EED8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6038"/>
            <a:ext cx="1139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/>
              <a:t>Senate</a:t>
            </a:r>
          </a:p>
        </p:txBody>
      </p:sp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F70E3E-F08F-56C9-04E7-AE044D253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143000"/>
            <a:ext cx="6592220" cy="3591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343860-CD73-07BB-4A4B-A8AE20360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940" y="4905652"/>
            <a:ext cx="9144000" cy="813661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5804C-45E9-6EF0-7570-3D91FD9B4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84" y="1623760"/>
            <a:ext cx="7030431" cy="361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D2D2D4-7BBB-FD6B-F317-D0C581F74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54" y="5410200"/>
            <a:ext cx="8857891" cy="60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49223"/>
      </p:ext>
    </p:extLst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F0ED1-9EFE-2AD4-1C71-F81C0E4A7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127" y="1623760"/>
            <a:ext cx="6601746" cy="36104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4051F7-4722-4188-7F9B-BDCAED61C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6200" y="5234239"/>
            <a:ext cx="9144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0007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4DF35-DF7B-F973-4B56-4141AC573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B3D9CAAE-A544-543C-AE86-54F564AD4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Congress in the age of Trump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372CF64E-B33B-8A39-3635-26F7CD1D0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Cohesion without accountability</a:t>
            </a:r>
          </a:p>
          <a:p>
            <a:pPr eaLnBrk="1" hangingPunct="1"/>
            <a:r>
              <a:rPr lang="en-US" altLang="en-US" sz="2800" dirty="0"/>
              <a:t>This missing branch</a:t>
            </a:r>
          </a:p>
          <a:p>
            <a:pPr eaLnBrk="1" hangingPunct="1"/>
            <a:r>
              <a:rPr lang="en-US" altLang="en-US" sz="2800" dirty="0"/>
              <a:t>Theory vs reality</a:t>
            </a:r>
          </a:p>
          <a:p>
            <a:pPr eaLnBrk="1" hangingPunct="1"/>
            <a:r>
              <a:rPr lang="en-US" altLang="en-US" sz="2800" dirty="0"/>
              <a:t>The future?</a:t>
            </a:r>
            <a:endParaRPr lang="en-US" altLang="en-US" sz="2600" dirty="0"/>
          </a:p>
          <a:p>
            <a:pPr eaLnBrk="1" hangingPunct="1"/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4619041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FC9487B6-54D5-F023-DAC1-A263720A85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/>
              <a:t>Introduction: Responsible Parties and the American context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BF7E988-0B5A-7EA2-C70D-5BE4E1A815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69950" y="1765540"/>
            <a:ext cx="7404100" cy="4038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What is it?</a:t>
            </a:r>
          </a:p>
          <a:p>
            <a:pPr eaLnBrk="1" hangingPunct="1"/>
            <a:r>
              <a:rPr lang="en-US" altLang="en-US" sz="2800" dirty="0"/>
              <a:t>Separation of powers</a:t>
            </a:r>
          </a:p>
          <a:p>
            <a:pPr eaLnBrk="1" hangingPunct="1"/>
            <a:r>
              <a:rPr lang="en-US" altLang="en-US" sz="2800" dirty="0"/>
              <a:t>Responsible Party Government (key features)</a:t>
            </a:r>
          </a:p>
          <a:p>
            <a:pPr eaLnBrk="1" hangingPunct="1"/>
            <a:r>
              <a:rPr lang="en-US" altLang="en-US" sz="2800" dirty="0"/>
              <a:t>Case for party government</a:t>
            </a:r>
          </a:p>
          <a:p>
            <a:pPr eaLnBrk="1" hangingPunct="1"/>
            <a:r>
              <a:rPr lang="en-US" altLang="en-US" sz="2800" dirty="0"/>
              <a:t>Case against party government</a:t>
            </a:r>
          </a:p>
          <a:p>
            <a:pPr eaLnBrk="1" hangingPunct="1"/>
            <a:r>
              <a:rPr lang="en-US" altLang="en-US" sz="2800" dirty="0"/>
              <a:t>Party government in the U.S. context</a:t>
            </a:r>
          </a:p>
          <a:p>
            <a:pPr eaLnBrk="1" hangingPunct="1"/>
            <a:r>
              <a:rPr lang="en-US" altLang="en-US" sz="2800" dirty="0"/>
              <a:t>Conditional party government</a:t>
            </a:r>
          </a:p>
          <a:p>
            <a:pPr eaLnBrk="1" hangingPunct="1"/>
            <a:r>
              <a:rPr lang="en-US" altLang="en-US" sz="2800" dirty="0"/>
              <a:t>Divided Government</a:t>
            </a:r>
          </a:p>
          <a:p>
            <a:pPr eaLnBrk="1" hangingPunct="1"/>
            <a:r>
              <a:rPr lang="en-US" altLang="en-US" sz="2800" dirty="0"/>
              <a:t>Responsible parties in an “irresponsible” system?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09E185EE-5246-9BF3-FD79-B78087770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-228600"/>
            <a:ext cx="7407275" cy="1355725"/>
          </a:xfrm>
        </p:spPr>
        <p:txBody>
          <a:bodyPr/>
          <a:lstStyle/>
          <a:p>
            <a:r>
              <a:rPr lang="en-US" altLang="en-US" dirty="0"/>
              <a:t>Divided government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BE860-679F-32EA-2BEE-36E8CA95E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5820587" cy="5772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94617D-342F-AD3E-61EF-F6EB6A98C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780" y="990600"/>
            <a:ext cx="2038635" cy="15051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E6FBEB-625D-78F4-60C1-E63AFADC4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0655" y="2621201"/>
            <a:ext cx="1667108" cy="1171739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06A58D2-F599-F12B-C101-5DBD2C3DF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Parties in the Congress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9526922-5C47-D37E-0FEC-139730EF4A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Party caucus</a:t>
            </a:r>
          </a:p>
          <a:p>
            <a:pPr eaLnBrk="1" hangingPunct="1"/>
            <a:r>
              <a:rPr lang="en-US" altLang="en-US" sz="2800" dirty="0"/>
              <a:t>Caucus vs. leadership</a:t>
            </a:r>
          </a:p>
          <a:p>
            <a:pPr eaLnBrk="1" hangingPunct="1"/>
            <a:r>
              <a:rPr lang="en-US" altLang="en-US" sz="2800" dirty="0"/>
              <a:t>Is Congress abdicating it’s institutional power? (yes)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DB75FFFB-1E09-92D6-6C62-CB25D53B3C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Transformation of Party Leadership in Congress (and why it matters)</a:t>
            </a:r>
          </a:p>
        </p:txBody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9A190FAE-F33F-3A2F-21DB-62A36537CFB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Party voting</a:t>
            </a:r>
          </a:p>
          <a:p>
            <a:pPr eaLnBrk="1" hangingPunct="1"/>
            <a:r>
              <a:rPr lang="en-US" altLang="en-US" sz="2800" dirty="0"/>
              <a:t>A brief, but important, 20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century history</a:t>
            </a:r>
          </a:p>
          <a:p>
            <a:pPr lvl="1" eaLnBrk="1" hangingPunct="1"/>
            <a:r>
              <a:rPr lang="en-US" altLang="en-US" sz="2400" dirty="0"/>
              <a:t>Czar rule</a:t>
            </a:r>
          </a:p>
          <a:p>
            <a:pPr lvl="1" eaLnBrk="1" hangingPunct="1"/>
            <a:r>
              <a:rPr lang="en-US" altLang="en-US" sz="2400" dirty="0"/>
              <a:t>Committee ascendancy</a:t>
            </a:r>
          </a:p>
          <a:p>
            <a:pPr lvl="1" eaLnBrk="1" hangingPunct="1"/>
            <a:r>
              <a:rPr lang="en-US" altLang="en-US" sz="2400" dirty="0"/>
              <a:t>Party resurgence</a:t>
            </a:r>
          </a:p>
          <a:p>
            <a:pPr lvl="1" eaLnBrk="1" hangingPunct="1"/>
            <a:r>
              <a:rPr lang="en-US" altLang="en-US" sz="2400" dirty="0"/>
              <a:t>Party reforms</a:t>
            </a:r>
          </a:p>
          <a:p>
            <a:pPr lvl="1" eaLnBrk="1" hangingPunct="1"/>
            <a:r>
              <a:rPr lang="en-US" altLang="en-US" sz="2400" dirty="0"/>
              <a:t>21</a:t>
            </a:r>
            <a:r>
              <a:rPr lang="en-US" altLang="en-US" sz="2400" baseline="30000" dirty="0"/>
              <a:t>st</a:t>
            </a:r>
            <a:r>
              <a:rPr lang="en-US" altLang="en-US" sz="2400" dirty="0"/>
              <a:t> century– the Freedom Caucus</a:t>
            </a:r>
          </a:p>
          <a:p>
            <a:pPr eaLnBrk="1" hangingPunct="1"/>
            <a:r>
              <a:rPr lang="en-US" altLang="en-US" sz="2800" dirty="0"/>
              <a:t>Party leadership in the Senate</a:t>
            </a:r>
          </a:p>
          <a:p>
            <a:pPr lvl="1" eaLnBrk="1" hangingPunct="1"/>
            <a:r>
              <a:rPr lang="en-US" altLang="en-US" sz="2400" dirty="0"/>
              <a:t>Regularization of the filibuster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B5D5DC4-A819-972B-C915-563D7D219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Party polarization and the US Congress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4DB75E66-CF76-1064-47B2-2325302C1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The evolution </a:t>
            </a:r>
          </a:p>
          <a:p>
            <a:pPr lvl="1" eaLnBrk="1" hangingPunct="1"/>
            <a:r>
              <a:rPr lang="en-US" altLang="en-US" sz="2600" dirty="0" err="1"/>
              <a:t>Chartapalooza</a:t>
            </a:r>
            <a:endParaRPr lang="en-US" altLang="en-US" sz="2600" dirty="0"/>
          </a:p>
          <a:p>
            <a:pPr eaLnBrk="1" hangingPunct="1"/>
            <a:r>
              <a:rPr lang="en-US" altLang="en-US" sz="2800" dirty="0"/>
              <a:t>Blame the politicians?</a:t>
            </a:r>
          </a:p>
          <a:p>
            <a:pPr eaLnBrk="1" hangingPunct="1"/>
            <a:r>
              <a:rPr lang="en-US" altLang="en-US" sz="2800" dirty="0"/>
              <a:t>Recent Congresses and the rise of the Freedom Caucus</a:t>
            </a:r>
          </a:p>
          <a:p>
            <a:pPr eaLnBrk="1" hangingPunct="1"/>
            <a:r>
              <a:rPr lang="en-US" altLang="en-US" sz="2600" dirty="0"/>
              <a:t>Party polarization and state legislatures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nfographic">
            <a:extLst>
              <a:ext uri="{FF2B5EF4-FFF2-40B4-BE49-F238E27FC236}">
                <a16:creationId xmlns:a16="http://schemas.microsoft.com/office/drawing/2014/main" id="{D4AAE26E-DF39-4D7B-3860-D16F2423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8600"/>
            <a:ext cx="5981700" cy="613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90EDB03-8DBB-4C43-3399-5AE192D7B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38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The stop blaming polarization on gerrymandering slide</a:t>
            </a:r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98546A2D-C3C7-B504-5F4C-04632E050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347788"/>
            <a:ext cx="8901113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media.zenfs.com/en/blogs/thesignal/Polarization-in-Congress-by-Sharad-Goel.png">
            <a:extLst>
              <a:ext uri="{FF2B5EF4-FFF2-40B4-BE49-F238E27FC236}">
                <a16:creationId xmlns:a16="http://schemas.microsoft.com/office/drawing/2014/main" id="{CCA131CE-DF4C-79BA-C066-6EC986C4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375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8661</TotalTime>
  <Words>181</Words>
  <Application>Microsoft Office PowerPoint</Application>
  <PresentationFormat>On-screen Show (4:3)</PresentationFormat>
  <Paragraphs>41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Parties in the Legislature</vt:lpstr>
      <vt:lpstr>Introduction: Responsible Parties and the American context</vt:lpstr>
      <vt:lpstr>Divided government</vt:lpstr>
      <vt:lpstr>Parties in the Congress</vt:lpstr>
      <vt:lpstr>Transformation of Party Leadership in Congress (and why it matters)</vt:lpstr>
      <vt:lpstr>Party polarization and the US Congress</vt:lpstr>
      <vt:lpstr>PowerPoint Presentation</vt:lpstr>
      <vt:lpstr>The stop blaming polarization on gerrymandering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Congress in the age of Trump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Parties in the Legislature</dc:title>
  <dc:creator>Steven Greene</dc:creator>
  <cp:lastModifiedBy>Steven H Greene</cp:lastModifiedBy>
  <cp:revision>127</cp:revision>
  <cp:lastPrinted>2001-01-22T20:21:07Z</cp:lastPrinted>
  <dcterms:created xsi:type="dcterms:W3CDTF">1998-08-31T20:41:21Z</dcterms:created>
  <dcterms:modified xsi:type="dcterms:W3CDTF">2026-03-24T15:56:59Z</dcterms:modified>
</cp:coreProperties>
</file>