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7"/>
  </p:notesMasterIdLst>
  <p:handoutMasterIdLst>
    <p:handoutMasterId r:id="rId38"/>
  </p:handoutMasterIdLst>
  <p:sldIdLst>
    <p:sldId id="256" r:id="rId7"/>
    <p:sldId id="257" r:id="rId8"/>
    <p:sldId id="285" r:id="rId9"/>
    <p:sldId id="316" r:id="rId10"/>
    <p:sldId id="313" r:id="rId11"/>
    <p:sldId id="314" r:id="rId12"/>
    <p:sldId id="315" r:id="rId13"/>
    <p:sldId id="311" r:id="rId14"/>
    <p:sldId id="312" r:id="rId15"/>
    <p:sldId id="320" r:id="rId16"/>
    <p:sldId id="289" r:id="rId17"/>
    <p:sldId id="290" r:id="rId18"/>
    <p:sldId id="317" r:id="rId19"/>
    <p:sldId id="318" r:id="rId20"/>
    <p:sldId id="319" r:id="rId21"/>
    <p:sldId id="292" r:id="rId22"/>
    <p:sldId id="261" r:id="rId23"/>
    <p:sldId id="308" r:id="rId24"/>
    <p:sldId id="266" r:id="rId25"/>
    <p:sldId id="267" r:id="rId26"/>
    <p:sldId id="283" r:id="rId27"/>
    <p:sldId id="303" r:id="rId28"/>
    <p:sldId id="304" r:id="rId29"/>
    <p:sldId id="305" r:id="rId30"/>
    <p:sldId id="295" r:id="rId31"/>
    <p:sldId id="300" r:id="rId32"/>
    <p:sldId id="301" r:id="rId33"/>
    <p:sldId id="302" r:id="rId34"/>
    <p:sldId id="321" r:id="rId35"/>
    <p:sldId id="268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DDFD7BB-D09E-03A6-5829-BF447FE63A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16C119E-76BC-02FC-268C-DEC41F40D4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1A0DE33E-6416-DD36-0A30-30CB60325B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27970F45-FDB0-E426-12D3-F3A3B0DA39B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CD68362-1453-4A4F-A87D-1E3EBCD76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A4DC7DF-1416-717F-8AF0-7174FF9892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1B179B6-FC9D-9C4A-143C-9D5986B39A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395F69E-33D3-4ECA-86A8-269DCFC3B7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F31095FC-CB2D-2C8B-755E-20428FCD69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A8EB50DA-70E1-A0CF-9FDB-ED0CBD943D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39CCA55D-9ABC-D74A-DA7C-E44F7170E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7D974C6-F2F4-4B5F-9C2C-A06AF70822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3B565C-2FE9-BD74-A08B-0A3E68841AF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5C34A3-10C4-4CF0-A20E-D644EA0467D6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E91EC73-2E60-3598-00B6-DCA54572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7FE128-E960-9EA9-D201-B2CF174B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659BD5-7A40-504D-D326-C6C70846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617D59-2AFE-4EF7-BECC-A0DF8DFA9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13112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4346-922C-ABB2-38C2-20D2F521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CD32F-168A-870C-2DB2-8ABA2F3C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238B9-29A4-1700-B6B8-C12F4DED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61CBC-8A61-4CEC-A297-4C83CB14F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5895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1699E-4EAE-A06C-F75F-C22F66E0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B977D-1FAA-0930-4082-69BDC6DF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BACDA-8A85-D57A-1512-BB612115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AA211-550F-46E0-BA87-2EDBFFB46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90592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828DD5-AA93-94DB-64C8-9928302E62A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7B7DB8-0C73-32F4-ADC5-3AD3F731D463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541E19C-4FA9-3867-D1A0-EA740F7E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B6096E-FA2D-C8AD-DD7C-7ED70E62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C041BD-F679-49BF-9EEB-1152B74A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FA6D2-7586-43DA-866E-A1296CCA9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73892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03115-46A8-D400-11DB-FC462096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D497-9177-D1E3-6979-FA4B79A8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9B759-245D-0EED-BFB1-488741A6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B89F-8746-4CB2-8293-928F2421D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841448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82BF7F-46EB-EF06-AF85-C47A0ACDA46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8D25E3-018E-CB92-E1B7-163B7D50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BBF349-9462-213D-B2F3-0664841C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0CB990-C4C2-3913-3979-0077401F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3759B-6AA4-460D-ADE1-62CE90150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95164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1F5B7B-0A59-663D-2914-5F22A3B1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4AC2-C0A6-4EAF-FF93-1666EC83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B3BAC-92E7-5D1A-3C1D-F2C522CE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C77D-E496-49A9-8885-5F704060C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77003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FCCE08-842F-B85C-472F-E24B4D82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343083-09F9-3ADA-E2CD-5D6DBCFF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949BF6-A7C8-911C-C88A-23BF8C06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5A27-DA0E-4823-8A1F-786785C51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17505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4A8F68-ED9E-56A4-A746-8A798B67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C0E8BE-190B-5BEF-1EBC-D9D7F872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B91076-69FD-8409-5E58-2640004A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AD2E1-3E27-43FD-A0E2-95AE42684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0801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1FA923-3928-7AA9-A7C7-63683ACC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4CD41A-E308-DB18-E26E-C38EF978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01B4CC-4390-37EE-83F8-10572CFB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9326E-EEF3-4AF2-9F38-3ED9D2496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428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218002-9704-2235-E467-031E1CB7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7B80AE-1AA6-7E6C-3522-CAF25A67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9ACE9-787A-580B-5029-8D7086C0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9F5D5-D32F-4729-94B8-5491750C0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50933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72EAE-7898-FAE9-B4B9-236D9553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7981-E5F8-EB7D-55B7-54D3E65B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39A3A-487B-080A-9A05-38A165B2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93924-9637-48BD-ADAE-BC62380FF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36674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3F9B74-EB63-0919-C757-DDC48EFB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7CF53-16D8-42B1-6051-C75FD1D8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2879EF-E447-E5D9-2D4C-C2C12669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4EE74-70F8-4055-ACC9-974C6413B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15862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55CF-927D-662E-F6E3-491192C6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F4E22-1A16-3E79-5724-055AEF2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E741-F308-4C27-9D26-4472E9BB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F41E9-288B-4E01-B9B4-302A152EF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7813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84A5-CDB5-EE58-CE35-06F83072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18F2-D6D5-BCF0-DF0B-57019565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22E4-37C1-9C62-7B2F-3B8054BC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8C7EA-71ED-4E75-8141-FC0304077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90627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877A61-8101-8303-CD3D-CCCD80EA2C3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5673D6-D667-D9FE-05BD-BCCF37506C9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14BC54E-A3E3-0C94-76E5-3F360E22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857EA4-4BE2-F93E-204A-D08FF86F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A60A9E-B8C3-C8FA-AAD1-49F28BB7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1EDA3-C9BD-4B23-8865-C963C901E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0143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60593-94A3-D7DC-DAD4-F58ECC02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41E7-9FD9-DED3-312D-8B085A9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2E719-41B6-BCFC-30B1-6DF95CA0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2464D-2E88-4066-967A-1140F6336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689251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B939DF-D7EF-6EA2-25F5-1343494172F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CF493A-0746-D4F6-AE10-B1589BAC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F1765F-0D87-5454-2BD9-959A67DC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50A474-13F5-B79B-672B-098722E7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88D30-28B3-41C4-862A-CC11B34DD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18511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CF066A-7FC9-24B2-B5C4-5EE01480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5818-702E-6339-600D-D03E9BB4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E412-C236-8EA6-D55D-1F2DE008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7F404-9485-412D-A4B4-376AFC833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205285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EC51E4-D6B0-7207-11C1-BA726A55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64DB06-5FED-2348-0575-15624430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A72BB7-81E3-BBD3-64E5-429257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5D1F3-A27B-462D-B249-E43ECC0FAB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3201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D044F8-5174-F1A9-4F31-1878DB1D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899654-FE07-C47D-3A38-BC19C4C2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14F0A9-15C8-E4CE-996C-33190F83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278E5-4966-47E8-8A05-9F4687175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3392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F9EE2F-FEB6-DBEF-9CCA-82C6E014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4CCD34-CBE7-605C-4809-7ABE24EA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501230-03DF-2448-A328-6D8362AB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9CA0-BF09-4400-A41B-897A06729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01799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415595-03E8-08FA-A856-44185B102E16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8DE6B0-B8A6-6466-DC86-335A0C50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8F948E-B396-00B8-1B31-C05C9E02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E10E32-18E6-8B08-5B69-7DCA733F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B33D-B9DA-4D56-980D-38C54D60E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4302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4F496-A53F-6696-3699-697C2026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57AD66-7938-0991-B56F-E60143BF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5D4AEB-956B-88C7-A33B-B572F875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E909-A1EE-45C0-9E63-897787FC2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244870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B9A764-5B19-EED4-EAAA-30CDD7E8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A638B2-C9BA-6DEC-2C90-ABBA5B3F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23B32A-CCCD-3D0A-38CB-D2BD268E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93FDB-F830-4894-B2D1-0DC2717CD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82611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9F2E1-0D5A-9A9C-4712-DF3F91B5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DDE53-E784-09EB-8734-9A0EB13F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EF58D-13AC-558A-05A4-65416DE5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E96C4-26A9-4928-8026-ADB089797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165442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FB60A-6AC6-EC5D-B2C7-FC59C919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677D4-5DA3-ADB1-BE8D-533650B3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F73E7-F874-4344-797B-C4C906FC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5232-65ED-408F-B82C-5FE6ED29C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773519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137D8-9402-00D4-EDA4-99284DE7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F5AE-E310-820D-4593-3FEA348A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76C79-32AC-3AC7-D0A0-EC92CC4D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3B5F-A80B-455A-AFE7-0203EEDDF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094917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BA016-7B4C-918C-5AF5-AF3ED75E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66B5-567D-8CAB-18F8-695BCCFC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CD049-FC8D-AE58-817E-7AD47BED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2E316-A0CF-4743-85FB-CD11D2BF7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694427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EF12-EE5A-A197-8E36-304E354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30F18-ECA8-749E-B73D-882A4789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6CB5A-9C54-1B3D-7810-546BA2C2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252CE-E850-451A-B8EA-9E525D682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927549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EBBC6A-BB7C-AAF4-DE7C-6E461D9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71AD55-0399-19C0-4A6B-C7D88DE7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A365C-836A-CB9E-865C-AD98D331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21EB-BF23-4498-9E0F-5002A21F3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74456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50BAFE-FCBB-2274-50C0-D94EA795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FE9727-0683-FBD4-E0BD-2233476D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224B1B-57CD-10AD-6822-29F5782F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33EA7-F1EE-4DA0-A4B3-1057A476F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21401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938243-4778-F651-77B4-493C968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3A43EB-102A-8D2B-5642-153EE0C4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767716-0EBF-DA31-1401-BA9073CB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ED3D5-C423-4FE5-9F5E-DD31A58FE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55696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5674B7-83B0-845A-C133-41E51225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DB49-60C0-1520-4917-A9494FC2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45643-21A9-F8DD-8ADC-343F4C2F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5548E-4F88-4330-B274-C664B6E6C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952252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8F32C3-D31C-95E8-0E99-39F6235F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A715F9-6975-F9A0-28DF-5C79D68E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CA222A-06A2-9F3D-FD6E-6545A966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59E9F-CB45-4171-88C9-2E5EBA772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0957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27EB9D-7F74-3135-5759-2167EAF7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7F47A5-29FF-66C3-47E6-96E01935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A4503F-8DDF-044E-29AB-6FFA58F0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2ABC6-9D36-4463-8ABB-F6110BDB8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712022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492B6-937F-67BF-15A7-EB547907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92CB3F-EF2D-AB77-5680-CD2AE916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E2CDB3-3196-E673-963D-FC7515B0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3952-52BB-4A29-8A80-5DA2094EC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979846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09D2-097F-097D-7323-08F8DF15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B695-CC98-3EFB-831F-F60D8AB2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93720-CD78-CDB6-8935-390A4581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A7FC2-ED06-4B00-9DBB-22C014C1B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19058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8A140-379C-3F14-EE9B-F28DBEA1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57E3-F265-1D30-DB0E-8E9086A4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1D49-9565-B7EB-E6F4-A7A85A49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A3295-211A-4B7F-A88F-4113299BD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76696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13836-CE08-14F2-DAE4-383C2F3F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235A-0FAF-9DC9-D2FE-851F7038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AD21B-2D53-B468-D0AD-1C75A627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43F26-61C6-41C9-B3D4-368916EFD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289516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BA319-B0EE-D592-FC73-8C744EC7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93CC1-2975-8FA7-DE25-5ED3A7F5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29EBA-0CF3-D5AE-0E28-35591102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C1D12-5EF2-436E-B3DE-0A66B5DA6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390946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ED270-107A-8483-90BC-9906AF6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0BA3-B9DC-3617-7172-53EDBC30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50036-61E4-EE7C-17EC-A720C98E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6405D-B078-42AA-AD4F-46657988F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83832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22E98-5E01-58AF-7601-A8F23F73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C54126-1251-8654-9E57-BE6B9E15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748803-7282-A747-A2FD-A664A7EC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1B46-F44D-4AB4-BA76-CF1385061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024372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47F2D4-500C-9564-70B0-CCF3576D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6A0A61-906A-38CA-D946-B478F870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08DC6D-774D-09AE-2F0C-BAC5D9F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B81FA-90F6-4836-8267-B42B75A56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1780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90C189-0345-A820-83EA-B3FD429C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263C8C-29F8-45EC-3C41-26DD3E97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941B36-80B6-C0C0-F866-2AE7C55B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FD6D5-0254-404C-9D1C-D8C0ED04A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58181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904C8CC-3D50-628C-2D6D-DB87F15E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8C7111-74F1-C7C1-908C-C1F0614B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FD3175-506B-9189-CD71-7F3D7AE2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8B7CE-8FFB-4F47-90D7-F94959A95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67281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53D2A4-3D32-D3CC-2B7D-42B8772D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F8ED28-8EA4-186D-DAD7-2C93C18F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568420-B3A6-E4F4-AF32-9A012FDE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B1D00-EC67-4C08-BE64-03C50B3F6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92904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7895A4-C707-8F67-6540-0F722C79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30C202-1705-FE26-2CBC-0AAE1BD5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3B9F5-60E9-731A-5398-40442F04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D9E7-096F-42F7-97D9-7564332D2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673029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3C772C-A608-85C0-241F-E6E9E56A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0AE17E-5CB1-E3DE-F91B-6DF570A1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578F62-0FC5-1A80-BF4B-0670C07F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3EE27-640D-4822-B21B-420BAD0C2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404158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EBB37-8117-F7B0-9CD1-5946D30A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0891-549F-2EC5-6617-855308C3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A540B-57F3-EDE5-01F6-85319130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EB956-C106-454B-9A40-3B6DC6915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30782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C9EE6-F598-8E72-04AE-571F52F4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57F05-1931-3169-BAE4-A1B6CEE9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D86B-3BB5-DDD5-5A23-3A358FCF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286F7-4D03-4DAB-B398-048413585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780629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688C3-DC62-52EF-CCF6-C4FFFF28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99C08-7D40-105A-187B-22C741EB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53B8-0B62-1C0A-C044-F5B666CD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3AFF0-D11B-41AF-9898-8D85894FE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50086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AA58-726B-56E6-1671-E26B1D48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5889F-E0A2-58D5-33DE-1DA17DC4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C96E-14D6-02B5-22E2-C3517AC9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23E6-BE89-484E-AD98-C9C739506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26462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31E95-9703-5F4A-0C83-2F37859B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F622E-EA3A-4B57-A3B0-E9889676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E892-2B88-3CEC-A687-05A11A87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4622E-D257-425B-A75B-EC8FDB4E7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76529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B33157-6BEE-361E-8C0C-61C5A197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B8874-203E-165E-E54A-9E2E6F2A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CBBD48-ACB8-7CCF-68E3-C45C3C62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77C93-9E46-4BBA-BAC7-E5B06EDF6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0420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098322-8290-9149-D452-1A231392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D6AE1B-708E-0DA7-8959-9CB04651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E276DC-14FE-CDE3-7909-D43397AF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F281-2097-45F9-A698-FF8BAF839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87801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86EE82-BBBE-931E-8B55-7D1E8EC3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9F2929-9D2C-A54A-55CB-15F96C44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6B831C-E44B-31F4-9E09-EDFE1AF0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2F60D-DD43-492E-A0A7-B88849C6A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423596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704399-1EE0-8D9A-6E90-F58EC788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53A3F2-9772-4AEC-517E-1C3BE6F2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508A53-F80D-19AB-8781-9696CAFB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3C840-2311-4FDB-B7EB-F4CD37C08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44459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87BF89-ED84-BBE8-BE92-111C314F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886FE1-C80D-8E7C-C097-0A568ED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169E67-93EB-D64C-0431-5F7ACE49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F4C6B-A2A0-4B10-8CEF-5224F43C8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443198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FCF547-5A51-72D7-824D-094288B8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4BB05E-13C0-66A1-5D9B-BE99B20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1E7132-4846-194E-06F2-0FBAD6C7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12F2-AA0A-459E-B7FC-C621E03D4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201417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67FBBD-C810-A1D4-3ABB-84D75598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79EBCB-B17D-E283-7E08-4335C920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F90F8E-D32D-904E-D0E8-810488BE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175AE-788C-45BE-AF6A-E758FF85C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208928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EF75-BC26-E486-A1C5-2D52CB13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2376-E764-B771-DBBD-783C04C9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F6020-1C6C-ED5E-9744-13270E30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8A347-B787-4236-8170-B3202050C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738725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53004-C2BF-D9B8-3DDC-D3F0E3A9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6EEBE-6C83-8A0D-9EFB-E549994A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1C6B5-FC2F-1B94-8B1B-6B47D5B6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5AE3E-1A84-4529-9872-E5CD81AE5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99781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25BA1D-24EE-FFFE-80BB-A5F3FDA0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C848DC-9F52-B56C-861C-5D9EB04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B140B8-D768-1F73-AFD5-61335CD4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F024-0001-443D-8C40-C3D31ACB2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4409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B2DCB3-4DD0-6074-206C-57F05EF9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FECB06-BFB7-56F1-DBA0-D4FA651F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3EC8D9-C268-F4C9-120D-5BC19078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6F6DA-C890-48D1-8DF9-3B8AF3A7A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24713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09EBE2-E06C-DD3D-0AE5-6454FC4A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5E14F-3BE2-3470-C28A-4A314987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F3D166-AD3E-DA24-9494-AEE1000E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04138-1653-42C6-AC37-1DA2085F9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43122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A3C95-AEB7-E577-296A-1A581DB5F1D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DB50C57-AEFA-660B-85DD-18E8A5436B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D921A61-77EB-7272-62C5-E5ED8D9C72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187DE-E5CA-2638-CCEF-068C38D7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DE6BC-F60A-8553-37F6-FDEAA991B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DEB89-A747-1969-5629-BA87CF9F6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8455CAA8-398D-429C-A44A-A9BFCCC322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098" r:id="rId2"/>
    <p:sldLayoutId id="2147484159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7020CC-3392-C184-B478-5C095C0F964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F25E89-F6BE-E0BE-C7AE-EC486DEA71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FD08874A-9F12-8EB8-00FA-A32E51AA5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EA5C4-F7B3-AC53-C8D8-8F4E5C67B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9F387-3077-A091-A442-26DCC2C88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D683-7FFE-3A40-474B-2759988A2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2E94BC7-6908-4A6C-A332-6921E8FE06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07" r:id="rId2"/>
    <p:sldLayoutId id="2147484161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4F65BA-9179-8AEF-E325-2B823AF5504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E752D61E-9B47-EFD0-40ED-289FB74989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4E1EF1CE-EA60-BBF4-5317-068EC4C7E2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23A2E-3C58-7977-26EA-93AA68915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DD5AF-03FA-0B37-F419-90A73A839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DD414-D063-93F2-E24B-7719077BB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0DAFC9D-3424-496F-89B5-2E77E5F264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16" r:id="rId2"/>
    <p:sldLayoutId id="2147484163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3A1415A-A7C7-8517-4E35-C81B3E3D5E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FBBC490-0AD0-4560-F311-6B5968B5A2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FF576-9AC1-F5FD-3434-BC24BB5EE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DB9C-1DCF-D4BB-7448-E692AECF9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13812-7A68-DEAF-4C78-D9DB39791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B07298-AB13-43B8-BAA0-622FC0CA4F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EA0B7641-04D4-ACE1-9CDF-17C7AA4F90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13603F74-E461-3EB3-CFDD-E88A391B48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24320-14E2-6D36-7AA3-038032DFB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850D-BE04-FD38-48D1-4464ED293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C169D-DB61-6217-FEAA-4ED0542C8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B586C8-1D91-4D32-AD00-B8D7CCCF12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6B017FF5-8199-903A-9AAC-6473B134D7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D0C3C18D-1E95-4A70-CB00-DD117D006C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530A4-B0E4-CFC8-C79B-547F020F9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CC69-9213-3FEB-1A19-1B5190A38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3823-EFAA-A7CC-C4C6-F63EAAEB3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C644D2F-4C46-40B4-A75A-956FF5644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8EFED57-8662-8408-F955-2FBF4A35F9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/>
              <a:t>Equality: Race and Gender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08B93E5-6AB4-23F6-B2FB-0FF8F593F2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A94F5-C1CC-6636-33A2-F92CF34F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8001435" cy="37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6861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B7E60E35-B605-7E49-5619-6D16BCC6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23938"/>
            <a:ext cx="8763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9192E395-EF93-4B78-769C-062D1FB6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6988"/>
            <a:ext cx="6611937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10C6E-2BB9-CF26-25BE-2B1760CB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24000"/>
            <a:ext cx="8610600" cy="39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22303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286B-E6F0-69B0-06AA-E7E9EA16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28787"/>
            <a:ext cx="6096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9064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B6B4F-7BCB-2F56-5CC6-EC5834C2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73" y="838200"/>
            <a:ext cx="7467954" cy="50292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4B8DFFF-7CD4-9EFD-FA98-4F2506018107}"/>
              </a:ext>
            </a:extLst>
          </p:cNvPr>
          <p:cNvSpPr/>
          <p:nvPr/>
        </p:nvSpPr>
        <p:spPr>
          <a:xfrm>
            <a:off x="341573" y="3046562"/>
            <a:ext cx="609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10A07F0-135A-E4EF-208B-9FE6E19337C7}"/>
              </a:ext>
            </a:extLst>
          </p:cNvPr>
          <p:cNvSpPr/>
          <p:nvPr/>
        </p:nvSpPr>
        <p:spPr>
          <a:xfrm>
            <a:off x="5867400" y="3048000"/>
            <a:ext cx="609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3237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FA0320C4-4A66-2D20-44D3-4DB22B629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770813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0D7D78A-3D68-4836-3B65-9FECFCF7F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Affirmative Action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B68BC6C-4F43-696A-462B-9CEE67984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1038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What is it?</a:t>
            </a:r>
          </a:p>
          <a:p>
            <a:pPr eaLnBrk="1" hangingPunct="1"/>
            <a:r>
              <a:rPr lang="en-US" altLang="en-US" sz="2800" dirty="0"/>
              <a:t>Affirmative Action in Higher Education</a:t>
            </a:r>
          </a:p>
          <a:p>
            <a:pPr lvl="1" eaLnBrk="1" hangingPunct="1"/>
            <a:r>
              <a:rPr lang="en-US" altLang="en-US" sz="2600" dirty="0"/>
              <a:t>Students for Fair Admissions vs. Harvard</a:t>
            </a:r>
          </a:p>
          <a:p>
            <a:pPr eaLnBrk="1" hangingPunct="1"/>
            <a:r>
              <a:rPr lang="en-US" altLang="en-US" sz="2800" dirty="0"/>
              <a:t>Thinking beyond affirmative action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9A314DE4-CEBC-F145-CFC8-60F3D086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9700"/>
            <a:ext cx="518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02A2F9F-7926-589E-7B56-335096301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Gender Equality and the Constitution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E7DD42A-F2DF-6465-7C20-DD4F9CA923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Equal protection?</a:t>
            </a:r>
          </a:p>
          <a:p>
            <a:pPr eaLnBrk="1" hangingPunct="1">
              <a:defRPr/>
            </a:pPr>
            <a:r>
              <a:rPr lang="en-US" sz="2800" dirty="0"/>
              <a:t>Gender equality in </a:t>
            </a:r>
            <a:r>
              <a:rPr lang="en-US" sz="2800"/>
              <a:t>contemporary America?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Equal Rights Amendment (ERA)</a:t>
            </a:r>
          </a:p>
          <a:p>
            <a:pPr eaLnBrk="1" hangingPunct="1">
              <a:defRPr/>
            </a:pPr>
            <a:r>
              <a:rPr lang="en-US" sz="2800" dirty="0"/>
              <a:t>14th Amendment Reconsidered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E81D8B9-0FBD-B336-2DC9-6C409E6D7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Introduction: Equality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71E4F08-D816-9315-EBCE-AF5818AE1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Equality under the law</a:t>
            </a:r>
          </a:p>
          <a:p>
            <a:pPr eaLnBrk="1" hangingPunct="1"/>
            <a:r>
              <a:rPr lang="en-US" altLang="en-US" sz="2800"/>
              <a:t>Equality under the law in practice</a:t>
            </a:r>
          </a:p>
          <a:p>
            <a:pPr eaLnBrk="1" hangingPunct="1"/>
            <a:r>
              <a:rPr lang="en-US" altLang="en-US" sz="2800"/>
              <a:t>Equality of opportunity</a:t>
            </a:r>
          </a:p>
          <a:p>
            <a:pPr eaLnBrk="1" hangingPunct="1"/>
            <a:r>
              <a:rPr lang="en-US" altLang="en-US" sz="2800"/>
              <a:t>Defining equality of opportunity</a:t>
            </a:r>
          </a:p>
          <a:p>
            <a:pPr eaLnBrk="1" hangingPunct="1"/>
            <a:r>
              <a:rPr lang="en-US" altLang="en-US" sz="2800"/>
              <a:t>Race, gender, and the 14</a:t>
            </a:r>
            <a:r>
              <a:rPr lang="en-US" altLang="en-US" sz="2800" baseline="30000"/>
              <a:t>th</a:t>
            </a:r>
            <a:r>
              <a:rPr lang="en-US" altLang="en-US" sz="2800"/>
              <a:t> amendment</a:t>
            </a:r>
          </a:p>
          <a:p>
            <a:pPr lvl="1" eaLnBrk="1" hangingPunct="1"/>
            <a:r>
              <a:rPr lang="en-US" altLang="en-US" sz="2600"/>
              <a:t>Civil Rights Act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9F88DF69-8B68-B475-75E1-C7F5F0AC6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Gender Equality and the Economy</a:t>
            </a:r>
          </a:p>
        </p:txBody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25886070-5564-1E76-6CC5-72F37857E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Economic participation</a:t>
            </a:r>
          </a:p>
          <a:p>
            <a:pPr eaLnBrk="1" hangingPunct="1"/>
            <a:r>
              <a:rPr lang="en-US" altLang="en-US" sz="2800" dirty="0"/>
              <a:t>Civil Rights law</a:t>
            </a:r>
          </a:p>
          <a:p>
            <a:pPr lvl="1" eaLnBrk="1" hangingPunct="1"/>
            <a:r>
              <a:rPr lang="en-US" altLang="en-US" sz="2400" dirty="0"/>
              <a:t>Title VII and Title IX</a:t>
            </a:r>
          </a:p>
          <a:p>
            <a:pPr eaLnBrk="1" hangingPunct="1"/>
            <a:r>
              <a:rPr lang="en-US" altLang="en-US" sz="2800" dirty="0"/>
              <a:t>Understanding the Earnings Gap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1723B768-8719-3B71-C2A0-FE7DD88B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59948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018795C2-FE04-C017-21C6-3A3647A09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8006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F0F73721-3B9E-06B9-F289-85EC5EAF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"/>
            <a:ext cx="4725988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 bar chart showing that women in the U.S. are more likely than men to say they're not the boss at their job - and don't want to be in the future">
            <a:extLst>
              <a:ext uri="{FF2B5EF4-FFF2-40B4-BE49-F238E27FC236}">
                <a16:creationId xmlns:a16="http://schemas.microsoft.com/office/drawing/2014/main" id="{A3F43466-4910-965A-ADBB-F82D24EC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396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9B14AD86-D314-0180-C8F0-950E0FA19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1816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6FC7252A-CF55-1BE0-300D-6516C9D68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580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278BFEF2-3322-89A8-8DCA-94FE0C81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138363"/>
            <a:ext cx="7781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5D78C22D-F92D-E42D-8867-E9741E70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2400"/>
            <a:ext cx="78216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>
            <a:extLst>
              <a:ext uri="{FF2B5EF4-FFF2-40B4-BE49-F238E27FC236}">
                <a16:creationId xmlns:a16="http://schemas.microsoft.com/office/drawing/2014/main" id="{57ACB485-085C-14D9-B755-826C0E183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660775"/>
            <a:ext cx="7745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3C5F41B-7D96-632C-B30F-17FBB13B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C494DF00-1FD3-03D2-C078-442FCE9C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D75D00FE-6A77-37FE-8F0A-9905D18165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Evidence and Equality</a:t>
            </a:r>
          </a:p>
          <a:p>
            <a:pPr lvl="1" eaLnBrk="1" hangingPunct="1"/>
            <a:r>
              <a:rPr lang="en-US" altLang="en-US" sz="2600" dirty="0"/>
              <a:t>What works?!</a:t>
            </a:r>
          </a:p>
        </p:txBody>
      </p:sp>
    </p:spTree>
    <p:extLst>
      <p:ext uri="{BB962C8B-B14F-4D97-AF65-F5344CB8AC3E}">
        <p14:creationId xmlns:p14="http://schemas.microsoft.com/office/powerpoint/2010/main" val="1810864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B580E45-C5D2-5D7C-D528-023696C6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 of race and equality in contemporary America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5DF5B44-657A-5066-BBF3-1A38D51F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So?</a:t>
            </a:r>
          </a:p>
          <a:p>
            <a:pPr eaLnBrk="1" hangingPunct="1"/>
            <a:r>
              <a:rPr lang="en-US" altLang="en-US" sz="2800" dirty="0"/>
              <a:t>…some charts</a:t>
            </a:r>
          </a:p>
          <a:p>
            <a:pPr eaLnBrk="1" hangingPunct="1"/>
            <a:r>
              <a:rPr lang="en-US" altLang="en-US" sz="2800" dirty="0"/>
              <a:t>The Racial Wealth Gap</a:t>
            </a:r>
          </a:p>
          <a:p>
            <a:pPr eaLnBrk="1" hangingPunct="1"/>
            <a:r>
              <a:rPr lang="en-US" altLang="en-US" sz="2800" dirty="0"/>
              <a:t>Addressing the gaps with public policy</a:t>
            </a:r>
            <a:endParaRPr lang="en-US" altLang="en-US" sz="2600" dirty="0"/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bombtech">
            <a:extLst>
              <a:ext uri="{FF2B5EF4-FFF2-40B4-BE49-F238E27FC236}">
                <a16:creationId xmlns:a16="http://schemas.microsoft.com/office/drawing/2014/main" id="{E158CA64-8FD7-1ADF-16D9-A511FCB0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43894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3C5A2-20AE-CEFE-07CC-1BC26712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41224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9064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3361C-12B1-DFD4-11F5-C88D9A7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5" y="1128391"/>
            <a:ext cx="7478169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77715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9F02C-66E0-9F90-1268-88896D6C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1" y="818785"/>
            <a:ext cx="7430537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6067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BB748-CDF9-0482-4D7A-BCA41BAE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8" y="513943"/>
            <a:ext cx="7411484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4287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15589-A6F7-0053-1951-EFE281A2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8" y="199869"/>
            <a:ext cx="8122763" cy="64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672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A8785-F96C-F8D0-7A9A-EB529003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847725"/>
            <a:ext cx="40005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94108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3735</TotalTime>
  <Words>131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Equality: Race and Gender</vt:lpstr>
      <vt:lpstr>Introduction: Equality</vt:lpstr>
      <vt:lpstr>State of race and equality in contemporary America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Affirmative Action</vt:lpstr>
      <vt:lpstr>PowerPoint Presentation</vt:lpstr>
      <vt:lpstr>Gender Equality and the Constitution</vt:lpstr>
      <vt:lpstr>Gender Equality and the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Equality: Race and Gender</dc:title>
  <dc:creator>Steven Greene</dc:creator>
  <cp:lastModifiedBy>Steven H Greene</cp:lastModifiedBy>
  <cp:revision>129</cp:revision>
  <cp:lastPrinted>2001-03-29T03:05:19Z</cp:lastPrinted>
  <dcterms:created xsi:type="dcterms:W3CDTF">1998-08-31T20:41:21Z</dcterms:created>
  <dcterms:modified xsi:type="dcterms:W3CDTF">2025-11-25T20:37:55Z</dcterms:modified>
</cp:coreProperties>
</file>