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35"/>
  </p:handoutMasterIdLst>
  <p:sldIdLst>
    <p:sldId id="256" r:id="rId7"/>
    <p:sldId id="257" r:id="rId8"/>
    <p:sldId id="301" r:id="rId9"/>
    <p:sldId id="308" r:id="rId10"/>
    <p:sldId id="282" r:id="rId11"/>
    <p:sldId id="286" r:id="rId12"/>
    <p:sldId id="309" r:id="rId13"/>
    <p:sldId id="272" r:id="rId14"/>
    <p:sldId id="310" r:id="rId15"/>
    <p:sldId id="311" r:id="rId16"/>
    <p:sldId id="283" r:id="rId17"/>
    <p:sldId id="274" r:id="rId18"/>
    <p:sldId id="312" r:id="rId19"/>
    <p:sldId id="273" r:id="rId20"/>
    <p:sldId id="260" r:id="rId21"/>
    <p:sldId id="313" r:id="rId22"/>
    <p:sldId id="314" r:id="rId23"/>
    <p:sldId id="315" r:id="rId24"/>
    <p:sldId id="30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61" r:id="rId33"/>
    <p:sldId id="294" r:id="rId3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D92EA3F-B080-4A87-FDD7-AEAD2C7D0B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08F90EB-2EBE-3168-543D-503088C2DE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3B02F66-F82F-6940-399F-D91E3B6694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EEB8B00C-C807-672C-3EE5-1D32C7F4C2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EE8DFE9B-A0E3-4C8D-93FE-C0CF19BC1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DEA68F-FF29-01CE-7E88-B84B44288A3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37EDF8-0DA7-635C-8260-155D1F923585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22E1F7-77BD-AD4E-F8AD-475CE636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B88C8D-76FD-2B79-2D5A-7E7E5D17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A859143-9A2B-C577-9420-C8BE8E8A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3CAD6A-59BD-417B-9B69-F890A2580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4830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F065-32ED-2AED-CC12-C43C0994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7DB37-677D-8E2F-AFA5-940E6F60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82FD-8F11-8201-A579-5655674E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1F0F-7996-41BD-A399-791BFBBFF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5937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0A3C-8321-0906-A014-79F4451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9772-43EC-0492-14AB-6DE1142F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31B9C-8688-3FDC-F109-521445ED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3C3B1-A9A2-4468-B80E-70C04AED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9059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62E1E-C0AD-67E4-31B4-AC40A5CB449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E34D46-4C58-0040-BB09-3FEE75B6EC3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B2CA58-50E9-2BBC-1F01-3578583E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647837-8C37-38D3-FC2A-62E2E42A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5E3C4A-F6F5-A868-645F-E37DE509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6BA0-C418-4A69-815A-BEDAF92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1228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E1492-A912-E460-028A-FAE8F19E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2C66-016D-319A-C401-E6F913D3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3DE8-FFAE-FB90-B009-FB36CB50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A3B4-E765-407E-98AC-ABF94253A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0441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9CC8C-A79A-0BDF-F03D-13E08C8D519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809A76-6305-363E-245E-1379EDF6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56A289-0E2E-15CB-58E2-96221A96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48D8F-1D34-F6BF-236D-E10FFD47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5F523-1F69-44CF-B21B-F3503F5BF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1706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7D14B-2306-3CA9-D14A-6D33F287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1D43-24E6-4B35-754C-19B426E4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4CA7-961A-D03D-BF4A-6CE66DF4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E522-ECD1-4DF5-9FDD-361DAF991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28314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3A8702-AACD-9ECF-F596-1508D96B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6439BF-3D26-2108-1DD2-5BAAE025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3904D2-1C28-AE99-E624-057C9E68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5C9C-B30D-4275-96DA-012260F8E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6116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67580D-6AF3-54F7-E5E3-9D4F408D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EFEFA9-43AA-D768-9E8E-1E0CBFDE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FE41DE-BDC9-0F53-C161-BB117236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E3E2F-1B93-40DD-B527-01E9C81B9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14895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E22827-F197-6A6B-EBAD-4344EC3C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724D8-1D0E-32C3-DE3E-C09A7225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2569AB-3464-6ECE-863D-29128C94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CBC8D-53BF-41AE-A600-9FC28C77E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619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D1D5F6-DD93-81F4-B3FE-4F71866B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15A066-F798-43B3-D6DE-E4A4C615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DF930-833F-47F4-1F00-B503E993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C5C70-9A1A-45AE-A7F5-B4080D904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2790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1FEB-D8CE-E884-8D8F-E401F880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ADFF-EC87-966D-1A47-1F8EE912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FF1F2-DE5B-13C0-D6D2-09375F2E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51BFB-B69C-46DC-9648-2E8E5CEDD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7241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03BB7-B3E3-D457-1988-22469832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ADF63C-1BEF-0852-7955-52BB53AD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50FDB-EE2B-1614-0540-D1694616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34D7-4CE6-43DE-B90F-78CA51B49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066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E5C0-F851-C040-5108-11331A23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34D59-089D-C09E-F966-E65C1084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3594-F87C-4412-7000-7CD93ED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EDF6-F402-46DE-B8A2-592FF621B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0810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B97D-1F8E-9A41-9FEB-5F697569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5F24-2497-0FF0-0CA6-144C60B7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5A47-1E57-6F5C-E0F5-500A021A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A8618-4777-48C0-AD94-329D08201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2440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CD07FD-8E3F-859A-8AF0-1E911DA0746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563CE-6A6F-086F-632B-0D0752B8E059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DE2135-1A6C-3DF8-F888-668838ED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8D6B7F-FEA0-DA14-446F-A506E595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02DEDA-9C73-2774-EBD7-B9AC3022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6DA7-9017-43CC-A1FA-3B95A5FC5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4149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8B20-8227-2BA2-01FF-215860CA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C8C1-B378-5044-543A-1820AE00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B3E0-0E0F-4484-A39E-02E3575D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E140-0B51-4096-A657-36CC22EB5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67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E93974-B9A1-5FA0-2B0C-929AD4E3AF0C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550D2-B14A-9EB2-7FD4-BAFC6450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C6EB3A-9D07-D070-E3CF-252B44C7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0E3D3-9BC4-DB53-E3FA-D8926874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B028-483B-4B44-870E-50A488E38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6758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DB2DB1-0239-E523-BB3F-F2B4485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047B-E6C8-FE5B-1505-560C8E19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FBC9-EDEF-7F8D-4894-6537F09C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BA75-999D-4125-B759-556B638E8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1333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99A540-82CF-5DD8-FD37-4C7F2DB9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5505F2-26B7-5EF5-D9E6-325E1709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0E4E0E-C877-F335-BF74-0B56339D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405C1-2ED2-4D55-9C46-3D173D379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808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8B30F-6DD6-BEC5-D5B9-3FC38002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64A416-4C67-D6BD-85F5-BB387EFC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0B87AC-8D83-EA36-79A6-7C44487C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E0E2-18DA-4EE2-9B8E-6F14A4CAD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3144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6B81E6-28B1-62C9-0521-0B40C31B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FF671E-91E5-BF05-6AD0-197F1E76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C14774-C8C7-55B9-E51B-31E7F9BB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79B9-4152-4479-BC17-1BF23A22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10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553746-2B6B-71BD-35D9-B3382256766E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8BB6F7-5EDD-1CA1-6BB7-92C0D63A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D6ECBE-76FD-6CC1-3337-C47397BF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62A24C-BD8A-B93F-1594-9C61A1CD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1FFA5-5E29-48A5-BAAF-606084111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5047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14DBE3-0355-1BBF-7E1B-B41CCBED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462C3-FCA7-9479-8B45-6874B1D6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7BED80-F03B-BB72-7AA2-C541F684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60C7-FC72-43C8-B662-A6DE371B7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254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E123D1-C6A7-E8DC-AF36-75A03BEF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2F948-CB22-2356-E977-B837615B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9D118-7121-17C7-1DF4-23171A12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79BC7-1482-4E6E-9F98-02F4ECFA0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8400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86A8-13DB-C891-30F0-F7404110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BB9F8-5AED-31E3-A26C-7FD68A3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000C-FED0-195E-6826-D5046DFF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61ED1-ADE1-483A-9408-C392A1B34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0875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4FEF0-6547-A838-83EC-F2CF80EE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CB59D-6AAA-6DFB-DFB9-8EBA9A74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4786-1E39-C940-EAE3-D1BAD25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50DB-3576-4BE6-BC7D-A033CEB2A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2856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E32A-CB40-D8D4-7F65-C43473A1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9E7A-617F-D84D-F7F4-A7B39E2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6C0C-2A51-B891-DF51-2CF72EDB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54D82-9E4C-4F71-A83F-FF120D57F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786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05AA-8C17-B8B4-A809-25C8144C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4029-0713-C869-F8FE-424FD41F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0B12-1995-21FE-F0FB-3D79606B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34F04-5CE9-43E2-8F57-15F2E689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341078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B50D8-EFB7-A55E-57A7-F2B94807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83435-244C-8B1E-0BCE-5B495245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18B63-CEB4-82B5-AEE5-3B3B0536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80B7-3632-46BC-A18B-02C7E956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9272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D5905-1749-C0C0-E1B6-A8FDC304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BCBB19-6A25-E274-CE2D-4484487B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F83FB-0817-8882-D865-3DF42DC2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4B0B1-FB60-47FA-8EE2-F3DB6F3FC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787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F112E1-EB91-8851-B2BA-C7A9E863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24C04D-BDF7-B769-E762-825C941E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BFEE25-1AA6-BDE8-8BDB-3487CDDA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DB2BE-7B20-4E4C-9867-62CCCB69E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45817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4FB278-6D0E-2B9A-02BB-BF81B408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86EBC3-6ADA-8FFB-E3B2-857E627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A7928-E8BA-ADA6-BA09-37C89B71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0F20-B202-49D5-ABF1-7B3E7CCDB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4860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AD98D5-9C0B-C414-7A85-12B3FC5D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8DBA-2404-B9FB-92B7-C059DD72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5FC6-6387-D443-4C6C-024B5662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75EE-36F2-4F8C-A635-9E627C3F6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841091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962A5B-0B47-BDA8-9B08-A3D099B0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C63199-DC93-AA5E-5A2C-E3434837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2F9317-5244-5CB0-0372-90D6A0AD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41302-90A2-420E-98A7-6528F831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7104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E0CB12-0577-1A92-CE88-D1F538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8972E-9B00-F6DF-5489-12207C74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C64A20-74FA-9DCA-0F1C-26FF9086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A66A7-78EE-4B43-BC41-EC24A43D8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37763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633709-4FC1-9E58-F0F1-FEEBD03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5F4208-B875-59E1-92DF-298B35A9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062D58-C47C-2C13-C80A-FB33B936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5178-8525-4097-A884-5B7C39E4E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71287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674-A099-EC5D-8672-45C647FA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420E-FD1D-55EC-DD6D-851C4B0A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2096-7ACB-512A-12AF-40AF8B58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C281A-A8F0-4F38-AF85-15B290027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6084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46D95-AFD2-C92A-07E0-92D8F05B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D0D32-2031-AADB-A1C7-EC019A23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BD364-8184-FBFF-86F3-F739448D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49026-5912-4BA1-B867-6C325D459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78808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76603-89A4-483C-50B9-75928A6A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65AD-19FC-48B9-5926-424EA4A3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3563-D839-1D93-1A97-09445A44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72AD-DF62-4A01-A0DA-9E76A0C9F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344121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3906-2BF6-7FF2-251A-144F14C6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7C32-2A9C-1414-9FA7-C2C640A9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87A5-3040-F0D2-3E78-0AEBAE7E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100B-2CFE-43E6-8617-4207681B4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060968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3F50-6619-8415-3EB7-5D86C2C2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529F2-FC24-17CD-186A-9A1CEB65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F134-2AE5-A0AA-9145-B8FA5F72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5F6E1-DDDD-4413-862E-66BB0ADF1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71718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83557-6791-AAA1-79F7-5BAB5920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EC31CA-BC9F-FBCD-8A8C-AC7260DA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FC876-96FD-FF67-501E-F7C0FDBE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EF3E-0979-4B20-89D8-2DB5FB19A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4580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7A0815-0BAC-32EA-8219-22175C01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4C0977-5F02-03D2-46BF-CCB5C2FC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D594C0-8F6F-B2F2-4CF0-0F205384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0C47-5105-45EA-9DD6-0DE6E3359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1250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540136-B2A5-060A-860F-611E2111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C9685F-8B4B-B5EF-4C1E-EA33C676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CAD1D8-D2BA-4022-CC0A-7EB3FDA4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F85B2-E5A1-4340-87EA-A1038884E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314068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D1D2E3-BFA1-815B-B1A1-4083FD48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7B3199-2245-B4F7-4E22-468EA7EE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1D72F-41AE-425E-2635-7105F37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2515-FF1E-4DB1-ADD4-BFEA58222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90957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ED27A4-573C-53A7-19A4-98C81CEB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BB6DA6-5DCA-C5D2-DB23-714C650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890F4D-26A7-2CE2-DBEA-58D0E446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93DD5-93B1-4495-9416-B0ACD041F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764917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B96CA-30A1-8A41-CE09-F240B550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95C1E4-8A17-BD33-3B92-1285D49F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F28DE-BF7F-24C3-1DB4-44BCC3AC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676D5-A67F-4AA4-8BE0-1094B79D5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084751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AB5E6-AE40-63A6-6953-E759D317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87ECE8-2F80-B259-B741-FEEED58D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8DC3B-B1CA-2023-E458-99D317FF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761EA-F6C3-45DF-98C7-C7F1CF68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40507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10AF-EF37-26ED-6332-EF593FC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95B7F-6F7F-C659-6AF1-B651DC1C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9E20-7178-DADE-BCAE-F80DD0E1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2B2D-07AA-4868-86E7-A47EFF42F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63459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30A3-F6A7-3C8F-9396-92886A99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C7AB0-BD4E-1A2B-CCB3-AEE6C17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591D-1EE6-4F2F-1496-F13BF76B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D8934-D0CF-4A32-B4F3-AB7322275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203271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467A-8569-3DC4-9031-22A9EE09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4A87-40F9-38B7-F22C-D330C6D3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B6FA-5598-B400-53A0-65287C66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52123-E632-45DB-B021-4DD9171D2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50230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FC93-7077-A546-D5CE-A610E2DE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DCE4-B888-69FA-C930-DE1DAE74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3D2CF-B38C-B37C-1034-FC219C8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9DA7-B7EF-47AC-BD6F-FBB3CC854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43106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876E-0DCC-F505-6A36-469153C3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B070-28B5-33A4-601E-A1DD2AD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F9BA-0C11-9520-B1D3-5304D670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E0C6-5C3F-46AC-97C7-5E45BA5FF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21782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E201DF-BBAF-02BF-6978-CFC584E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179634-2872-1702-D855-D6B9CB98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B7C598-013A-6254-4772-0100CC50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C9D9-CEAE-4618-A80A-4F0B87902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37014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9712C3-5B77-E15A-6107-E81B3829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880C4B-4EAC-E343-B7B8-0433C05B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D8FD7B-2395-3C57-F757-F1C4C3BB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9347-7444-446E-A0CD-A41FCDE3B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90638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CB7E04-B5C9-6593-1EF3-B752536A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99DEE7-7257-8730-B7FB-E4D23287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46F844-06C1-DD9C-E248-6E735C4E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B8A2-1ABA-41B4-888F-32FA9EA53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432799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B0A2C9-B61B-7767-905D-4230CC41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94F07F-2502-F559-14AF-E36AA7E7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5700B1-8009-EE17-6D95-4CBBB8DB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2F25-DD94-494C-9117-8E60E3E2E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337598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32496-D43C-DB4D-0DF2-939C6A0E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00A4D4-AFD2-C55F-E98A-2EAC2537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43D24F-C7DB-209C-57E0-ED5E9864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B450-5645-46E2-8EBE-D2F94663C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4153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DD5D59-056B-9775-0423-4FE8E3F6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854904-5840-693F-25B9-5CD64389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33CDB-633A-70B7-DABA-649EFC2D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5F402-E07A-4B8E-B1D5-506033461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36470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B7386-ED31-E7ED-41A2-A8ED52AB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05FF76-A772-B3DE-B9EF-3285D5D8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7D9908-EA92-AA15-1F22-5540CB5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1285-3C3B-48A6-B28D-67681EB89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630000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1B9F-AC3D-576E-D7EA-6828DA9B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9356-0FA3-566D-F3B0-6CE4B79F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EB22-7549-6508-0636-6FF7A727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00C2C-DB44-4B8C-A1DC-A0F2185A8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3505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AD2D-888A-B39F-7B49-55C4CB1D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92B0-B2A6-0A43-47A9-9F211BB2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40A7-0D72-C1BB-34A6-50325552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B6C65-3FDC-4670-9FD9-F63A97A3E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4249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EAA038-8AF5-01F4-04D5-AB69E428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4A9049-7A8E-4767-8679-939B0EAF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CFA781-0BD6-EB20-DCF7-34E856FC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03B9B-EF31-4103-9AF0-B913B6C97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2160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FB17C2-F3B8-DFC0-EDEA-306D29EF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278501-5C46-50A0-2985-31982094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9435F5-35FF-F4D6-C6B3-2CEAEEF2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4A3C4-E931-4D66-8951-C640CA4C4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8797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E765F1-8B5B-4CD9-201C-01CE410B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12A99C-F034-1456-F248-CA5138F6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965606-BA4E-5D31-8DBF-06C9B551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643-FA91-472E-9CD5-4F00E8092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805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C7DA80-65F4-5FFD-1577-A7003E9AA6A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511A5B2-7D4A-A76E-636E-D65BE18EA7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C95E33F-76BE-8393-9CFE-D3665D6AF6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D553E-6155-582D-8BD7-4B40D7FB8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B114E-0C55-3E7A-12F6-0E79A2745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40B4-5318-320F-65D6-43C6CBF17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B90DA6C7-6816-4BC9-A59F-BD5E89DE54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14" r:id="rId2"/>
    <p:sldLayoutId id="2147484375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7C8D69-F89C-A9A8-3F8D-8A645CCB0EA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10F23753-6BD6-5E2B-8F9B-215953549A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10D022D9-B1D2-B06B-21D1-99E2D6596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11FA-D03E-00EA-DC7A-A6C42BA37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25F5-AEF0-B482-8A1F-1CF0FB42A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441E-900F-52CE-54D7-23E53B2E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DD87089-AB9D-43EF-8A71-5E2B4145B9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23" r:id="rId2"/>
    <p:sldLayoutId id="2147484377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7ED363-4F3B-D0DC-2598-9BEA198FA76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D4F92F1-8EF4-4F15-F81F-6893463B40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4BEE71C0-3435-E35F-35A3-7C5F74CD99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8BD57-1195-F277-8D5A-AE007A28B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9FA6-D523-F596-8EFC-D4DE0E322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745DC-D49A-0F97-1961-BF123496F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8EBA5A-2FD7-4FED-990D-6640AE75C8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32" r:id="rId2"/>
    <p:sldLayoutId id="2147484379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06C2C86-B166-4975-AF22-8360D416F0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4FAF213-D6CE-6F34-328B-679A956B2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A703-042F-5155-8A95-8D7834289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4060-1E40-4918-13F4-A34132FD8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3913-D9EC-1238-E566-5EE500D28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1DE1CF-681B-4CC0-B6F8-6C2BA3FE2D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D59D09B7-136B-5CB6-A2DD-64CE0289D9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FE5C340-580B-C6EB-D720-F052DD45BA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5EA2-36B1-A8A3-4134-8443B1A6A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78E26-5AC9-07F2-DF9A-6A52CB081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1CEF-5FA6-14A3-5B89-831C74B0E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1C801E6-E6BE-4B33-AF7F-BF17361B7D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E0DFE6FB-F691-8FC9-4CD2-D241FE6525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EEE36AB-FAF0-5901-59E0-2F0353A37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E054-6E2B-0208-83F1-B2E36C57F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0C532-9ACC-2FB1-C58D-500C5B840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4677-5D1B-A04B-A8CF-A430EAA53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680606-BFE5-4DD2-BD08-ACE220AB0E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IOyTXRet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EDF866-50D0-A059-48DE-113462FA10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Immigration Policy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48ABCE3-7643-5D87-AC98-D3B23FC7E1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F89F7-E930-9A2D-F739-8547BF15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71550"/>
            <a:ext cx="6096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0060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CAB7AE10-9AAC-F90B-DA05-CA75373B69CE}"/>
              </a:ext>
            </a:extLst>
          </p:cNvPr>
          <p:cNvSpPr/>
          <p:nvPr/>
        </p:nvSpPr>
        <p:spPr>
          <a:xfrm>
            <a:off x="2511425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1" name="Picture 5" descr="r/europeanunion - Foreign born population as a % of the total population in OECD countries, 2022 or latest">
            <a:extLst>
              <a:ext uri="{FF2B5EF4-FFF2-40B4-BE49-F238E27FC236}">
                <a16:creationId xmlns:a16="http://schemas.microsoft.com/office/drawing/2014/main" id="{4D0DAE03-7869-B593-CC9D-92C8CF86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22" y="152400"/>
            <a:ext cx="441141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F0CCA6B-2F24-CB62-1D8A-669CFA89493E}"/>
              </a:ext>
            </a:extLst>
          </p:cNvPr>
          <p:cNvSpPr/>
          <p:nvPr/>
        </p:nvSpPr>
        <p:spPr>
          <a:xfrm>
            <a:off x="2133600" y="3429000"/>
            <a:ext cx="533400" cy="2667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970BE71-9F68-7CF8-E38F-4123D04B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902652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BD11C-D55E-6C03-FEFD-BF9AFE2C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081"/>
            <a:ext cx="3586418" cy="64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316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C4AD07A-65E7-DAEA-ECAF-BF2192A5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852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B6F004-9C19-306D-EE44-34FEB7617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public opinion and politics of immigration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3D0E9DD-2E10-25B4-262C-8F7651908C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Thermostatic public opinion– immigration style</a:t>
            </a:r>
          </a:p>
          <a:p>
            <a:pPr eaLnBrk="1" hangingPunct="1"/>
            <a:r>
              <a:rPr lang="en-US" altLang="en-US" sz="2800" dirty="0"/>
              <a:t>A Public (not so) Divided</a:t>
            </a:r>
          </a:p>
          <a:p>
            <a:pPr lvl="1" eaLnBrk="1" hangingPunct="1"/>
            <a:r>
              <a:rPr lang="en-US" altLang="en-US" sz="2600" dirty="0"/>
              <a:t>Polarization</a:t>
            </a:r>
          </a:p>
          <a:p>
            <a:pPr eaLnBrk="1" hangingPunct="1"/>
            <a:r>
              <a:rPr lang="en-US" altLang="en-US" sz="2800" dirty="0"/>
              <a:t>It’s the intensity, stupid</a:t>
            </a:r>
          </a:p>
          <a:p>
            <a:pPr eaLnBrk="1" hangingPunct="1"/>
            <a:r>
              <a:rPr lang="en-US" altLang="en-US" sz="2800" dirty="0"/>
              <a:t>It’s the ethnocentrism(, stupid)</a:t>
            </a:r>
          </a:p>
          <a:p>
            <a:pPr eaLnBrk="1" hangingPunct="1"/>
            <a:r>
              <a:rPr lang="en-US" altLang="en-US" sz="2800" dirty="0"/>
              <a:t>Mass-elite conflict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48373-D1B0-449A-C09E-CB5412DC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2" y="918812"/>
            <a:ext cx="6525536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6347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A4899-E682-B135-0290-B928B04D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8600"/>
            <a:ext cx="4343400" cy="4315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CA488-ECEA-C56C-C167-7A8B5FDB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93" y="2362200"/>
            <a:ext cx="432954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3960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8A0AA-B78F-EF0F-BAD5-B14E653F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48" y="766391"/>
            <a:ext cx="5934903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5506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C1ABA-3577-FD4C-BCB9-5264AD17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576"/>
            <a:ext cx="6358357" cy="57033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23046D-DE3E-253C-A5C3-5B13D3D7F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B0E3E3-A680-F05F-A3D0-E6C63BCB4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Immigration– the big picture</a:t>
            </a:r>
          </a:p>
          <a:p>
            <a:pPr eaLnBrk="1" hangingPunct="1"/>
            <a:r>
              <a:rPr lang="en-US" altLang="en-US" sz="2800" dirty="0"/>
              <a:t>(</a:t>
            </a:r>
            <a:r>
              <a:rPr lang="en-US" altLang="en-US" sz="2800" dirty="0">
                <a:hlinkClick r:id="rId2"/>
              </a:rPr>
              <a:t>Animation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Historical antecedents</a:t>
            </a:r>
          </a:p>
          <a:p>
            <a:pPr eaLnBrk="1" hangingPunct="1"/>
            <a:r>
              <a:rPr lang="en-US" altLang="en-US" sz="2800" dirty="0"/>
              <a:t>Cultural conflict vs. economic conflict</a:t>
            </a:r>
          </a:p>
          <a:p>
            <a:pPr eaLnBrk="1" hangingPunct="1"/>
            <a:r>
              <a:rPr lang="en-US" altLang="en-US" sz="2800" dirty="0"/>
              <a:t>Modern preference system</a:t>
            </a:r>
          </a:p>
          <a:p>
            <a:pPr eaLnBrk="1" hangingPunct="1"/>
            <a:r>
              <a:rPr lang="en-US" altLang="en-US" sz="2800" dirty="0"/>
              <a:t>Illegal immigration– myth and reality</a:t>
            </a:r>
          </a:p>
          <a:p>
            <a:pPr eaLnBrk="1" hangingPunct="1"/>
            <a:r>
              <a:rPr lang="en-US" altLang="en-US" sz="2800" dirty="0"/>
              <a:t>Immigration and federalism</a:t>
            </a:r>
          </a:p>
          <a:p>
            <a:pPr eaLnBrk="1" hangingPunct="1"/>
            <a:r>
              <a:rPr lang="en-US" altLang="en-US" sz="2800" dirty="0"/>
              <a:t>Immigration and the economy</a:t>
            </a:r>
          </a:p>
          <a:p>
            <a:pPr eaLnBrk="1" hangingPunct="1"/>
            <a:r>
              <a:rPr lang="en-US" altLang="en-US" sz="2800" dirty="0"/>
              <a:t>Costs/benefits of immigration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CF803-4E2A-DC7C-909A-6E0910130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27" y="513943"/>
            <a:ext cx="5877745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122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B3AF4-B2DF-5461-9346-9E9CA444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74" y="594917"/>
            <a:ext cx="5915851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27613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hart shows Americans offer mixed evaluations of some key Trump administration immigration actions, disapprove of others">
            <a:extLst>
              <a:ext uri="{FF2B5EF4-FFF2-40B4-BE49-F238E27FC236}">
                <a16:creationId xmlns:a16="http://schemas.microsoft.com/office/drawing/2014/main" id="{81A14CCE-A63D-6C8C-3E40-945A580D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85" y="361950"/>
            <a:ext cx="361843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60164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C4F01-AFC1-C7EF-4E8D-7D757AA5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433448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127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7215C-9CF8-54AE-3EC7-74B9BC88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57187"/>
            <a:ext cx="4000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8069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FF745-380E-B706-731F-27A38FBA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496427" cy="6201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A6372-874B-6EC3-0952-616D0E4B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2952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2040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F51B3-F30A-450B-0642-CFB6FD16A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42592"/>
            <a:ext cx="7954485" cy="3600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89A3B-DAA6-EC6B-4236-A63E401D8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89066"/>
            <a:ext cx="3200400" cy="1847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604F7A-F501-5390-067A-2B11138E0AE5}"/>
              </a:ext>
            </a:extLst>
          </p:cNvPr>
          <p:cNvSpPr/>
          <p:nvPr/>
        </p:nvSpPr>
        <p:spPr>
          <a:xfrm>
            <a:off x="990600" y="1066800"/>
            <a:ext cx="7649685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8379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28B8424-A4DF-87D9-EDEB-0C112EFEF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Towards the future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C22188-B11A-0635-FCFD-9D9EF68B34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Can the US afford Trump’s approach?</a:t>
            </a:r>
          </a:p>
          <a:p>
            <a:pPr eaLnBrk="1" hangingPunct="1"/>
            <a:r>
              <a:rPr lang="en-US" altLang="en-US" sz="2800" dirty="0"/>
              <a:t>The reform paradox</a:t>
            </a:r>
          </a:p>
          <a:p>
            <a:pPr eaLnBrk="1" hangingPunct="1"/>
            <a:r>
              <a:rPr lang="en-US" altLang="en-US" sz="2800" dirty="0"/>
              <a:t>Economic needs vs political reality</a:t>
            </a:r>
          </a:p>
          <a:p>
            <a:pPr eaLnBrk="1" hangingPunct="1"/>
            <a:r>
              <a:rPr lang="en-US" altLang="en-US" sz="2800" dirty="0"/>
              <a:t>The immigration pendulum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DAF935FC-93CD-0988-7472-F1F020E6D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62013"/>
            <a:ext cx="6924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1BD94-20DB-686B-BC3A-833D3C9C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" y="371048"/>
            <a:ext cx="8164064" cy="611590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5D037-6F89-0B28-EC62-B79BCAEC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7" y="1143000"/>
            <a:ext cx="7372503" cy="42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393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E87C2258-C5D9-95AE-F330-EE2E4C28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s of 2023, about half of U.S. immigrants were English proficient">
            <a:extLst>
              <a:ext uri="{FF2B5EF4-FFF2-40B4-BE49-F238E27FC236}">
                <a16:creationId xmlns:a16="http://schemas.microsoft.com/office/drawing/2014/main" id="{59E96668-F551-9804-A740-FD3B9FEA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74704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43368-D98F-5B94-AF8D-A7BBE521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2666"/>
            <a:ext cx="4210050" cy="59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6952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A pie chart showing that unauthorized immigrants were 27% of the U.S. foreign-born population in 2023.">
            <a:extLst>
              <a:ext uri="{FF2B5EF4-FFF2-40B4-BE49-F238E27FC236}">
                <a16:creationId xmlns:a16="http://schemas.microsoft.com/office/drawing/2014/main" id="{12E7FC8D-3909-9B6B-A165-019D35EE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338599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99ACC-5E22-8BB2-3E6B-84EBCF1D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"/>
            <a:ext cx="354142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73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01DB93D-5715-48B0-86B0-89FC90E94719}" vid="{A2650AD3-BB63-404A-AF67-96D586C2F7E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4404</TotalTime>
  <Words>95</Words>
  <Application>Microsoft Office PowerPoint</Application>
  <PresentationFormat>On-screen Show (4:3)</PresentationFormat>
  <Paragraphs>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Immigration Policy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public opinion and politics of immigration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Policy</dc:title>
  <dc:creator>Steven Greene</dc:creator>
  <cp:lastModifiedBy>Steven H Greene</cp:lastModifiedBy>
  <cp:revision>97</cp:revision>
  <dcterms:created xsi:type="dcterms:W3CDTF">1998-08-31T20:41:21Z</dcterms:created>
  <dcterms:modified xsi:type="dcterms:W3CDTF">2025-11-17T17:04:10Z</dcterms:modified>
</cp:coreProperties>
</file>