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73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76"/>
  </p:notesMasterIdLst>
  <p:handoutMasterIdLst>
    <p:handoutMasterId r:id="rId77"/>
  </p:handoutMasterIdLst>
  <p:sldIdLst>
    <p:sldId id="388" r:id="rId7"/>
    <p:sldId id="360" r:id="rId8"/>
    <p:sldId id="493" r:id="rId9"/>
    <p:sldId id="389" r:id="rId10"/>
    <p:sldId id="257" r:id="rId11"/>
    <p:sldId id="494" r:id="rId12"/>
    <p:sldId id="496" r:id="rId13"/>
    <p:sldId id="281" r:id="rId14"/>
    <p:sldId id="273" r:id="rId15"/>
    <p:sldId id="441" r:id="rId16"/>
    <p:sldId id="272" r:id="rId17"/>
    <p:sldId id="283" r:id="rId18"/>
    <p:sldId id="495" r:id="rId19"/>
    <p:sldId id="436" r:id="rId20"/>
    <p:sldId id="460" r:id="rId21"/>
    <p:sldId id="314" r:id="rId22"/>
    <p:sldId id="315" r:id="rId23"/>
    <p:sldId id="318" r:id="rId24"/>
    <p:sldId id="316" r:id="rId25"/>
    <p:sldId id="319" r:id="rId26"/>
    <p:sldId id="317" r:id="rId27"/>
    <p:sldId id="320" r:id="rId28"/>
    <p:sldId id="306" r:id="rId29"/>
    <p:sldId id="308" r:id="rId30"/>
    <p:sldId id="366" r:id="rId31"/>
    <p:sldId id="309" r:id="rId32"/>
    <p:sldId id="499" r:id="rId33"/>
    <p:sldId id="500" r:id="rId34"/>
    <p:sldId id="501" r:id="rId35"/>
    <p:sldId id="502" r:id="rId36"/>
    <p:sldId id="498" r:id="rId37"/>
    <p:sldId id="313" r:id="rId38"/>
    <p:sldId id="506" r:id="rId39"/>
    <p:sldId id="295" r:id="rId40"/>
    <p:sldId id="385" r:id="rId41"/>
    <p:sldId id="410" r:id="rId42"/>
    <p:sldId id="411" r:id="rId43"/>
    <p:sldId id="412" r:id="rId44"/>
    <p:sldId id="413" r:id="rId45"/>
    <p:sldId id="450" r:id="rId46"/>
    <p:sldId id="260" r:id="rId47"/>
    <p:sldId id="507" r:id="rId48"/>
    <p:sldId id="335" r:id="rId49"/>
    <p:sldId id="336" r:id="rId50"/>
    <p:sldId id="452" r:id="rId51"/>
    <p:sldId id="474" r:id="rId52"/>
    <p:sldId id="304" r:id="rId53"/>
    <p:sldId id="305" r:id="rId54"/>
    <p:sldId id="382" r:id="rId55"/>
    <p:sldId id="296" r:id="rId56"/>
    <p:sldId id="455" r:id="rId57"/>
    <p:sldId id="508" r:id="rId58"/>
    <p:sldId id="397" r:id="rId59"/>
    <p:sldId id="346" r:id="rId60"/>
    <p:sldId id="359" r:id="rId61"/>
    <p:sldId id="347" r:id="rId62"/>
    <p:sldId id="277" r:id="rId63"/>
    <p:sldId id="509" r:id="rId64"/>
    <p:sldId id="510" r:id="rId65"/>
    <p:sldId id="511" r:id="rId66"/>
    <p:sldId id="337" r:id="rId67"/>
    <p:sldId id="356" r:id="rId68"/>
    <p:sldId id="512" r:id="rId69"/>
    <p:sldId id="361" r:id="rId70"/>
    <p:sldId id="421" r:id="rId71"/>
    <p:sldId id="445" r:id="rId72"/>
    <p:sldId id="446" r:id="rId73"/>
    <p:sldId id="288" r:id="rId74"/>
    <p:sldId id="290" r:id="rId75"/>
  </p:sldIdLst>
  <p:sldSz cx="9144000" cy="6858000" type="screen4x3"/>
  <p:notesSz cx="6858000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>
      <p:cViewPr varScale="1">
        <p:scale>
          <a:sx n="111" d="100"/>
          <a:sy n="111" d="100"/>
        </p:scale>
        <p:origin x="7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1" d="100"/>
          <a:sy n="31" d="100"/>
        </p:scale>
        <p:origin x="-1206" y="-78"/>
      </p:cViewPr>
      <p:guideLst>
        <p:guide orient="horz" pos="287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273635DE-049D-7E80-E355-E5A1434211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B802087-D652-533D-DF35-A3EE2E3DA4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72F63E1-9F36-512C-0595-F3EE0D47F4D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A38B9E9F-5BB5-17F3-EE0F-8DE1CB10C63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443806-5139-4C88-9E86-B1C1EA0DBB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17ED4AE-E8D3-12C6-3ABD-BB5C349846F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F19B35F-8631-A5B1-885C-60DCCF5A80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4EDDC4E-3E6C-056E-C30F-76E38117D8D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A48EF8E0-DB3A-5C3F-CABA-63248A261C4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AF3CA21D-D5F4-BD72-08E3-D6D3C15D4D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8061F638-F38D-40D7-D72E-7E7B9C1085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33A0B0-FE51-444B-BFEC-A8ECACB200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F9DE73-F5CB-E45C-A2F1-8D046F3ACECD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8CEC8E-209C-E256-AA50-331FB5D846F8}"/>
              </a:ext>
            </a:extLst>
          </p:cNvPr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02AAE08-9F4B-3140-AD65-475C6483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226EAD-CCE6-A76D-48E9-F78AF89F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71EFF7-B5D9-B812-3A09-0E7BBCDF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245D39-EAB2-476D-BE4C-B4F5CBA173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34719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40A26-E281-5125-9498-3408E474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0B2FE-ABC0-AC62-5F33-BD952517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1CCF-B1E9-9997-9113-B4290088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55A6B-BC67-46BB-9497-C2ECED434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308475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EA919-98C6-7B7B-AE66-6CF94269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FFC6C-8570-0AD4-0A3E-02794A84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9990E-7E5B-3DA3-3910-D28A3F5B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33619-770F-4C0B-96BA-19DF072A27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48909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B23931-6FCF-D654-CDF5-15BD0BC7DB24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C89994-FDA8-CD54-8475-582E07A04D47}"/>
              </a:ext>
            </a:extLst>
          </p:cNvPr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FE00F96-9E5C-EA5F-B49B-4C64F83B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550D7EA-1D17-3086-8120-BBBDB892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73C533-A4F2-D3AB-87BB-5917D8C9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2DEDF-57A3-4082-8883-6F9A14CC8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97481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4A78D-E52C-35C5-3D13-3EB456EB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3793B-6206-6B72-DE6E-B946FE0A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3A356-4534-FAEF-36B7-3A057740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C070D-73EA-4BB4-96F8-52438F0AD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67675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180553-49BD-228E-18FC-A5A70F2F822A}"/>
              </a:ext>
            </a:extLst>
          </p:cNvPr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9E36F6-4356-B002-827A-EB04CC12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96FBE4-EF80-E84A-E08F-A2BA409B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E62F7B-B790-104F-9D4B-DEC7B18E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A12B9-5E4C-44C1-8D78-67FD17C17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892471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8E4F39B-1CB4-89F0-32E6-7903FA0B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6BF8E-A1E1-2C2C-3035-6FD6603C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F6754-5057-4EE2-AE6B-A3A7094C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811CE-09FA-43D1-AE26-C0709BD7A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231569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FB6611D-36ED-F75E-06B9-BCAD4D70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262387-364F-B4A4-7E3E-4AE17490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AF5079-0A1E-0A59-EC9B-F94A4B01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36B66-ED1F-488C-9915-8DC24D978F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840987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D67F0B-68B1-EF53-3BD7-FEFE51B6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FC3D66-2279-A60D-46D7-B828E57F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20AFB7-29B8-3988-918E-F762A31D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8468C-071E-44A0-8FD9-E7E00CA80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954545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51828B-3BB7-3B35-FE6A-42F3D9258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D1CC68-67A4-C963-AA91-0D1D01C9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249D96-CE7F-64A4-1EAA-D0ECE725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27779-83DE-4C4F-8498-BEAD66EBEC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6220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E6D766-E25C-40BC-100D-FBDB0CE8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377242-2B19-352A-B541-525F08CE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68954E-7C23-FBF8-00F7-8B2CDE92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9D917-7797-487A-9C93-A40CC702EA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5854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FD510-7F7E-4482-2AFF-1748148B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97853-2A59-FD81-8A15-F219D026D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17DF7-D2C8-0C58-8FBF-C63F92C4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C993A-E242-4A91-A6AC-3EE5433EA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217852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34C777-34C4-312F-D4FC-A124744E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24E1FA-C3DA-4190-301F-17060096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BA94B-D1F7-062E-B329-3E9E6298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7F7DB-61C5-4EBD-B9A1-0D361425CD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61729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4E908-1DAE-895B-5285-625FD7B0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C5D7-1199-8B73-FE05-CBA279CB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8B290-35D5-4352-DAFD-EC2A1C7A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B1D9F-B447-460D-A59D-A53690692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020489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6145C-4B72-A7BF-61D0-66E4749F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D7453-45BE-1628-CB67-459100F49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E0E3-6212-C56A-4CD6-E206B8E0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2216E-DE90-49FB-9A06-AFCBCFD219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605683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17A62E-F689-5CA6-673D-0A70790D8B45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68F825-7426-0966-1227-2E9A074C33C3}"/>
              </a:ext>
            </a:extLst>
          </p:cNvPr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9177D71-C5E8-1AE2-2539-ADEEA86E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DCD0DA-7E64-3D1C-7DA3-D34C06D9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9CEA08-F86E-13FA-0622-0F173468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2CD3A-0506-4861-A750-6236615670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390626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50F1E-D57C-D106-C394-1A81949E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1495F-D65F-7565-38C2-FD0A85D2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6C1D4-C0B3-206D-51F9-D80B318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77BD-402E-4719-8DE9-B394D924F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027446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9E6822-07F7-B615-00F7-4610E92C4E44}"/>
              </a:ext>
            </a:extLst>
          </p:cNvPr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807244-075B-7DFD-04D7-C5808887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E1C990-480C-2371-57BF-4D99C34A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32D9E4-8B1B-53DC-2043-3872EDD8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330A6-EF99-437D-BA90-8DB38C3F4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834344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331039-C9B4-40EA-13F1-9128CB2F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18B72-FB2C-A82E-8550-37DFC6EB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AEC9C-853F-CA55-C242-AC91D4CB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E64A-87F9-4E00-B454-C940613D3E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198450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31B33B5-E415-3CB8-3A93-F64E8F02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9148D3C-59C0-09A0-8DE6-7EAFCF26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4D520E-F916-4C98-9472-0C605CA9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1E7E5-319B-4B8F-8964-153773D712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733092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D973E2-F6A8-DB34-F85F-B20B2250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0EDB99-FE3E-5E9E-2846-F204EB8C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7316E-1515-4A47-A783-75DF35672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7DB08-1E67-422A-B8C7-F33B98752B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83786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8FF730C-944D-A315-8418-5352FAE5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77F234-4D1E-426C-2021-F7452B8F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F72C38-1CDA-E442-0C15-F644EF0E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D4E65-8C14-42BC-BBB5-9D50949BBD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53990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9041D6-F71F-FF8D-8516-8503B174F4AD}"/>
              </a:ext>
            </a:extLst>
          </p:cNvPr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FA3002-0E10-CF3C-7DAC-21AE5A39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4C3D20-78DA-02E6-EC01-0BB6BBB0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3F7562-0BAF-0F2B-E214-97E2893E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9D706-AE14-4412-82E2-32864C2BCF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05903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624EC4-DCDC-FCC2-88AD-7F15C5817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A26B2D-D3BA-152D-DA10-D8517DF6B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93B827-26CD-E5C2-5D4C-7F8EDF87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40412-70A7-43C5-80D6-F9C22E833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411851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275981-8451-0718-79DB-18C4E722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C9AE87-F192-5B7D-7E15-A277980F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61B8A5-8632-130B-B0B6-C17E276D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6B712-A261-4280-8862-4F0A45185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344125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AF021-5B61-AD19-DE21-23E0F9BAD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16FF1-D333-FAD1-68A2-0ADFA093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760B4-EA84-8851-5176-8F887D5E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B60CE-49E6-4DCC-A2E0-72FEAAB93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92400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ACF26-38C8-E32A-B006-649209BE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292B8-DBA2-9F5E-002A-CB1F7758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B675-C9BE-DCFA-E065-B9137564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784B7-56B2-40D6-8427-65B967685B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27402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402C8-6309-279F-39EC-62F3EEC90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B96AC-68CB-D16B-DC57-DE93AF5B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6A86-4B45-3AE8-6377-06BD6AD7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EFF68-B9BD-4414-B20D-F78155897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263140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EE059-9418-2DFA-CD12-8842BF5A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503A7-816F-E859-0195-5602CF0C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F4F42-07F8-B224-B9FD-C22A08F4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228B9-7E3A-446A-940C-9E5F84658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790270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D91C6-E41C-7726-9ECB-3481AF0C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E271-3F13-2B6E-CF4B-527B2493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DA12-FA8D-3DF7-615F-1F763D7E0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C69C6-FA77-4FFF-9626-6A5D87EC7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638552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8E0A76-E20E-0DE6-F4E1-3EBB6710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8C455D-3CB5-83E7-A093-6E1E47AD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78F682-C7B6-2A8D-62FD-344CA944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B2841-939F-4D82-905F-365C3FB3B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906814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866EFB-DE70-B564-A7AB-E58EDE004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B94CD9-3DAE-E822-05DA-1BC15710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BE6BD3-54D0-08DA-4CD7-2323047A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26104-FA08-494F-B8ED-2F5C4EC8D8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455671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3F6979-4D92-43B9-8B17-E1996DEC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6E60B78-B182-7A55-773A-4ABD5E53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3C561D-B871-9801-914A-121FFDB3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CDD4D-5BF0-4F48-BB66-EDA33928CA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979379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EDC360-EC3C-B27B-0FFD-D668D066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A8AB6-D226-8D11-EA68-9F0BF5E10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B2C16-E452-6CFB-A1AE-9E73011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B1202-9953-400E-B8E3-E8E0A5AC3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317807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67059A1-CA1E-59BE-81EB-F2706FBF8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FA87CA-3871-5CC2-10DD-5B1A9B58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6CB2E2-5504-E189-1239-42B3A251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2576E-CD44-4E0B-A455-00ABFCB403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463660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05A253-9B94-6301-73D6-D62FC6E2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6D3122-C367-E1B9-5C8C-9CE4EC63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A16DE-1F37-6589-2D12-F229C1FE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0B6D6-4088-415B-84CF-4FBA166C4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35357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AE9D1C-CB99-39E9-0CC2-BD154944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8E078F-FE8F-80C0-B025-F7FEF305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E9189D-2A85-B9E7-BE95-B731AEDF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48E7C-2773-406C-92DC-D226735E78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637645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7F065-188A-8260-72E3-4BB96F61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B1812-23B2-F488-BDF7-DDE5B2D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D8CF9-B073-9A33-96FE-E3CA3637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BD6D3-4071-4D32-AE68-C9AAC8434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5257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E23C0-CECD-403C-D84A-9041225E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AD4D1-A860-018D-6F12-0BC81374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188F6-AE05-2734-4D84-B9605A6D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DC71C-2773-4015-B988-0B7C5363F8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39977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77872-C373-D89C-DDB5-1F9FB862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DD46A-6EF2-8EAF-4866-D3B56F676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452B3-228D-569F-F9FC-1CE415B5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20F87-C580-466D-83EC-9C51C1646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212061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72A0D-F92A-F8F2-192B-FCC4BDBF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B41BC-EBF6-19A4-82D5-33377DE2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F363-5868-42E1-4F3D-AAAAE869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E5C45-3124-41BD-B67F-DA792D3A5A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297858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DD6CD-400A-9E7A-D952-719AF371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14F83-F923-2DD3-FA35-CB0C47C56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42A36-4AFA-0404-5E0F-677D745D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97777-266A-43B6-A1E9-C18D20CDC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114316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9707C0-1DDF-FE38-97AE-1F043A52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985AFD-76BA-6A00-9AF8-72D883A0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F6CAF-91AE-CF23-957E-C0858C93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B317-278E-4DF7-B527-DD41AB28D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756061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54950E-31C3-E26E-AF59-5C0F5EF7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EC8037-DEF8-E038-FE0B-7A7402E7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426838-0601-E204-2912-ADEE795C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AC7F5-8CD4-4D44-A4BA-B7B30AD229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023875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92A87C0-BDD0-7C91-9492-525E3B01F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E846D5-A5B7-E715-CDB5-938C2785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107BFE-71BB-8511-1B65-4CD62BD8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524DC-218F-4C46-B3EA-8E0D3D64BE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16329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6B80CC-90D6-2E53-DA5B-80CED2EA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3084BC-9239-79E5-A3EF-F318C59C4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71BE05-882C-6DE8-34C2-48D74FDE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EF525-4D07-477E-B71B-05C79C665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913653"/>
      </p:ext>
    </p:extLst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FC28DB-1B56-DD6D-F916-845127D7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D65260-5513-9B63-367A-C25C27C5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6FFCEA-DDFB-7A5A-AF0E-F4B3E5F4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25C6E-C677-4B37-B841-2A16E23DD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813718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1D3260-5AB1-379B-80BE-0D20FF8C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27358E-9F11-7A0C-AB85-1BC49F86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75C872-ED9D-7FCD-FA6A-64D88FA3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A5BC1-08DA-4C41-9DD8-D168BFE2D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794026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517416-00D0-B20F-CD34-F5CFA785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36FE90-1667-574E-13B5-E49E0EF6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3DF709-C92D-743C-D888-BCB846BA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E1A30-D374-40DA-A614-B447A646A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716099"/>
      </p:ext>
    </p:extLst>
  </p:cSld>
  <p:clrMapOvr>
    <a:masterClrMapping/>
  </p:clrMapOvr>
  <p:transition spd="slow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71BBB-5FDF-60A4-7E1E-8FC712E1E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838C3-BDDB-2A89-69CB-DA29B4AB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789B-DB78-A815-D75E-CD5E7A3D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A2650-0BC5-4450-B598-15C8D4459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509089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C6556-9B09-2751-B4FF-78EC153F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D08A7-80F2-19DE-C97F-A5BB9A46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BCBA4-5C9D-FDC1-93B2-0B3C48C9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3034F-78BF-4065-93EE-11B27FA28D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084275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2BEE9-14E5-0E4E-B7EF-5D79FDE8D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3E4F-CE2A-B30D-B801-F0F26EFD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EA34D-3073-EAE9-E676-16919C71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73164-147D-47AE-A11F-05793900CF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650575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A4C3D-24C3-EA3C-92D1-2552D5E3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36910-CA0F-17C8-658A-D5C577A2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363B9-06E4-70D4-338E-61FC11AE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218EC-396D-4F2D-B126-A110FEAAB3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479851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B83EC-0AA9-23FA-9EBF-018F799B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7855A-3667-B3BF-2EFB-250EC640D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EE715-EA53-A60D-61CD-CD415AF8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E9296-E52F-454F-A5C7-6A0B0190F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680494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E1591B-38F0-3C9C-7E41-AFD65CFA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32680-6DE4-2C93-E7B1-C030F1F0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000A14-D949-70D6-04D4-F304E0D2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BDE6D-5A54-4E50-AE05-B368551A1F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27181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A5FDFC-CB3A-03F3-E72D-B352B6E2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906B64-ABD4-BD47-7FC7-6328F52F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10CC62-93BF-A48B-0468-E190F2CB7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235B4-366B-4F47-B5DD-D83D8ADFC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689180"/>
      </p:ext>
    </p:extLst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6D4C96-97DD-8B33-784E-8CBB54C1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559216-F2E9-AFA2-4071-D92B769FA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4D73F7-FAA7-C717-F1A7-874863A8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2FB81-EF75-4B12-8F23-D6688B050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716585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AF62C1D-D8BD-6C78-51E0-DD59888B4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56B4CE-7A69-7337-EB97-41D142CA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57066-B435-D134-D155-7F29093C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CB7CD-EDCB-4A88-A88F-FFE7D6BBB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87235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258FD8B-0BD8-7317-2F9C-97686A24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2E3F8B-099A-AF6B-4B92-5E7F7BF0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73F9AE-D0E8-6D5E-5053-CC2D9EB9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41A02-58EB-49C8-B5A1-09A4A18C29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36025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1F9F51-EB18-6FE1-44BB-D25B3A899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49B395-1035-A128-CC6A-EFCB14EB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C0A3DA-47EF-A726-F666-4F89DE63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00A04-846F-4BDF-88DD-F5DE0962D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536270"/>
      </p:ext>
    </p:extLst>
  </p:cSld>
  <p:clrMapOvr>
    <a:masterClrMapping/>
  </p:clrMapOvr>
  <p:transition spd="slow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6784A3-FA53-E25A-2396-982F19C1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BB5123-47C5-C8F0-1318-46FAD5CE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A8EDF3-2971-F2A0-1014-2DCD5B42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41A0A-110A-4202-B649-F17C6D115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044083"/>
      </p:ext>
    </p:extLst>
  </p:cSld>
  <p:clrMapOvr>
    <a:masterClrMapping/>
  </p:clrMapOvr>
  <p:transition spd="slow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B53F-05C3-E4F8-D9BC-21B88CA1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03368-F4B7-4409-AF3B-A4AB799D8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6328E-A9A5-7DAD-7D2F-17C7B54F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85143-618D-4311-A827-F43D20190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281113"/>
      </p:ext>
    </p:extLst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9779-4062-1D13-BABA-5C66D8FE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B7168-F639-D57D-E9DE-DBAF6E2F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EBAB9-91BA-F3B9-EAC1-A4CFC643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D06A1-83F5-4F2E-87CC-EE9B3FF352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442947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D89DFC-36FD-661F-8675-34253C9E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19718F-F5C2-1406-871B-493ACF539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D6C679-7162-5656-1CF9-227C59D9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48B1F-859F-46A7-BD46-6CD0845B4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31054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D31C97-4616-7A79-7823-61D5FBC4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09E508-A3FA-0089-2C5E-A8A1505C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6EFF14-9968-8DB3-A77E-6779EB26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DE051-1559-4DE3-A7C6-F5305151A4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17122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AA7183-1ECC-9C28-3027-790BD9FE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D4CEC5-DF59-0BA5-E540-C6C41837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E8DBC6-6601-6453-3C8E-4478070E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70EAA-2FFB-446B-9399-56566231D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16659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6D0891-A85B-DFAD-4312-922B33EDF2DD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12BE3F6-C39C-58FB-E3F1-47E004A92A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CFACC70-61FB-956E-BD73-F0223A4A30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7A271-5C81-6C33-D1D4-94EC6257B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54C04-4B4E-10F0-F45F-55D6FFC21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D3222-9694-C525-61B5-3DA6A0C13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fld id="{20A9A740-413A-4D0F-B451-12E68B55890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15" r:id="rId2"/>
    <p:sldLayoutId id="2147484376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ransition spd="slow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1306F-05DD-414F-16EA-03F2E27E7FB5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657BA34D-7126-9FC1-52C1-1ECA0CD799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2FD0F749-FF79-8208-3C2B-95869381F3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77949-D66B-894F-7C10-036D01B3A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812B8-5765-3DB7-1093-050071D29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93E66-334F-739A-E021-585BA3F07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7DF528F7-75A2-45E9-BB9C-AB1EBEF970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24" r:id="rId2"/>
    <p:sldLayoutId id="2147484378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ransition spd="slow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B1BA38-32C8-E40A-38F2-02028DD0EFDF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A119822F-19EE-D07A-C4B9-87F4727DB2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A344E3E0-B05A-E535-DDEA-B22BE6A74B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E0BA3-4300-6AD6-8A68-102005DF5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495EA-569F-C9B8-67D2-40042B770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C840B-3618-2885-2FB1-F13C6CDBB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8F89CFA5-2FA4-4865-A3D3-1C9183CEB5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33" r:id="rId2"/>
    <p:sldLayoutId id="2147484380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ransition spd="slow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A8AE36C6-48D4-59CE-CA41-80EB0EF4FB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B7D55E8-8B18-926B-8624-BB010349CD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4D0A5-D028-A155-2D88-C1C3C715A3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899B-C2E7-A98A-6442-1EB07212F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8F14B-FD0A-1BE5-8F09-3FA06FEEC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4E87CCF-8220-4BF5-A13C-0BFBF4698F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 spd="slow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2BE15BFA-3390-971C-02ED-933C7FDFA2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98514EEF-7466-5D1C-0CC9-040F25B054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E3850-6695-5F5D-AB87-9BAB894EB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3D26B-CE0F-CD25-9DAC-426CDF6B4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D061C-1821-09FF-5CE3-2DC86C4C0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40A2884-8013-4F57-94E1-B8123FDA5B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transition spd="slow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35051B70-7019-6E35-8296-4ED8662823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9EA4A725-3A65-017D-2793-6A992976B0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5D4F8-D5F3-8A1A-420D-4327A19EA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E2A9-6345-A96E-DF4F-54EDD6575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676B8-4843-6777-1DE1-F01595444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E4BA665-59FB-4026-8AD0-5CCF278A6D4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ransition spd="slow">
    <p:rand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15E5-FC0F-8B9A-5185-79D91683C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882650"/>
            <a:ext cx="7475538" cy="2925763"/>
          </a:xfrm>
        </p:spPr>
        <p:txBody>
          <a:bodyPr/>
          <a:lstStyle/>
          <a:p>
            <a:pPr>
              <a:defRPr/>
            </a:pPr>
            <a:r>
              <a:rPr lang="en-US" dirty="0"/>
              <a:t>Criminal Justice Policy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61E46B3D-74E6-F234-5D33-6DAA8BCF6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700" y="3870325"/>
            <a:ext cx="6575425" cy="1387475"/>
          </a:xfrm>
        </p:spPr>
        <p:txBody>
          <a:bodyPr/>
          <a:lstStyle/>
          <a:p>
            <a:r>
              <a:rPr lang="en-US" altLang="en-US" sz="3200"/>
              <a:t>Crime &amp; Punishment</a:t>
            </a: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D3ABBAF4-705D-042E-1D44-80F37CA74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113"/>
            <a:ext cx="41481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F88111C2-4476-AB72-F050-E01B41565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5222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FC11D4E-F553-5030-0395-10D4252B7E03}"/>
              </a:ext>
            </a:extLst>
          </p:cNvPr>
          <p:cNvSpPr/>
          <p:nvPr/>
        </p:nvSpPr>
        <p:spPr>
          <a:xfrm>
            <a:off x="3722688" y="5410200"/>
            <a:ext cx="174625" cy="152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FB223750-7448-8AD9-AF16-06B25440E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3846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595787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C07C0DC6-4C0D-A341-E0F0-5076F6176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8674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222818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C300F-6446-8732-CB79-584FA960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15" y="866417"/>
            <a:ext cx="7659169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2027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5F0BF2E-74A0-28CA-0A28-3ADC30E9C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Policing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9B4270D-CF3D-356B-A150-3782193F0C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Key feature of American policing</a:t>
            </a:r>
          </a:p>
          <a:p>
            <a:pPr eaLnBrk="1" hangingPunct="1">
              <a:defRPr/>
            </a:pPr>
            <a:r>
              <a:rPr lang="en-US" altLang="en-US" sz="2800" dirty="0"/>
              <a:t>What works and what doesn’t</a:t>
            </a:r>
          </a:p>
          <a:p>
            <a:pPr eaLnBrk="1" hangingPunct="1">
              <a:defRPr/>
            </a:pPr>
            <a:r>
              <a:rPr lang="en-US" altLang="en-US" sz="2800" dirty="0"/>
              <a:t>Race and policing</a:t>
            </a:r>
          </a:p>
          <a:p>
            <a:pPr eaLnBrk="1" hangingPunct="1">
              <a:defRPr/>
            </a:pPr>
            <a:r>
              <a:rPr lang="en-US" altLang="en-US" sz="2800" dirty="0"/>
              <a:t>Police reform/”defund the police”</a:t>
            </a:r>
          </a:p>
          <a:p>
            <a:pPr eaLnBrk="1" hangingPunct="1">
              <a:defRPr/>
            </a:pPr>
            <a:r>
              <a:rPr lang="en-US" altLang="en-US" sz="2800" dirty="0"/>
              <a:t>Technology and policing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400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763A3A1B-C4E0-F474-EF51-074CCC0E2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224838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73F4940-3FCD-348A-7914-BF70C1463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269288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B2E3638-5A1C-91DC-CD07-CCAE21F0D17E}"/>
              </a:ext>
            </a:extLst>
          </p:cNvPr>
          <p:cNvSpPr/>
          <p:nvPr/>
        </p:nvSpPr>
        <p:spPr>
          <a:xfrm>
            <a:off x="152400" y="4191000"/>
            <a:ext cx="4724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00219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4B0BF0EC-D48F-9045-6E16-4AB850D75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0525"/>
            <a:ext cx="85344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114806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2B0508D8-626D-CF8F-1A97-0FF6DFC2A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38150"/>
            <a:ext cx="54292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745270"/>
      </p:ext>
    </p:extLst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DAB92C82-4165-12B2-A75F-5EEE6D14E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5897563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224BA381-FE09-AAB9-86F7-690429E10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400800"/>
            <a:ext cx="75914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/>
              <a:t>https://www.nytimes.com/2016/07/12/upshot/surprising-new-evidence-shows-bias-in-police-use-of-force-but-not-in-shootings.html</a:t>
            </a:r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007203D-9ABD-8F2C-A1BD-3C19FD598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/>
              <a:t>Introduction: Goals of Criminal Justice Policy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9123E9A-3F4E-6CDF-8025-01E74A77BB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Deterrence</a:t>
            </a:r>
          </a:p>
          <a:p>
            <a:pPr eaLnBrk="1" hangingPunct="1"/>
            <a:r>
              <a:rPr lang="en-US" altLang="en-US" sz="2800" dirty="0"/>
              <a:t>Incapacitation</a:t>
            </a:r>
          </a:p>
          <a:p>
            <a:pPr eaLnBrk="1" hangingPunct="1"/>
            <a:r>
              <a:rPr lang="en-US" altLang="en-US" sz="2800" dirty="0"/>
              <a:t>Justice/Retribution</a:t>
            </a:r>
          </a:p>
          <a:p>
            <a:pPr eaLnBrk="1" hangingPunct="1"/>
            <a:r>
              <a:rPr lang="en-US" altLang="en-US" sz="2800" dirty="0"/>
              <a:t>Rehabilitation</a:t>
            </a:r>
          </a:p>
          <a:p>
            <a:pPr eaLnBrk="1" hangingPunct="1"/>
            <a:r>
              <a:rPr lang="en-US" altLang="en-US" sz="2800" dirty="0"/>
              <a:t>Public Order</a:t>
            </a:r>
          </a:p>
          <a:p>
            <a:pPr eaLnBrk="1" hangingPunct="1"/>
            <a:r>
              <a:rPr lang="en-US" altLang="en-US" sz="2800" dirty="0"/>
              <a:t>Efficiency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A5E06A67-3D40-6CBC-6A34-762FC8A40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838325"/>
            <a:ext cx="5429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E4A8718-26C0-F3EF-43BA-111F87A30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219200"/>
            <a:ext cx="8626475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24B68AC7-4405-EE82-836D-0D17DC2B4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995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id="{EB49E9C7-ACA3-7F15-AACC-488F3E5D0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6172200"/>
            <a:ext cx="4467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/>
              <a:t>https://www.skeptic.com/research-center/reports/Research-Report-CUPES-007.pdf</a:t>
            </a:r>
          </a:p>
        </p:txBody>
      </p:sp>
    </p:spTree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FD2A0680-923C-30B5-E5C1-F7C1ABA06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>
            <a:extLst>
              <a:ext uri="{FF2B5EF4-FFF2-40B4-BE49-F238E27FC236}">
                <a16:creationId xmlns:a16="http://schemas.microsoft.com/office/drawing/2014/main" id="{D03B1C51-7B27-3DB8-79B3-AD0F5D77B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3200400"/>
            <a:ext cx="671036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C4413D64-9EA4-BDD3-085E-A3992084C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5546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C254398-343E-9342-5C2F-C7764FCB98F6}"/>
              </a:ext>
            </a:extLst>
          </p:cNvPr>
          <p:cNvSpPr/>
          <p:nvPr/>
        </p:nvSpPr>
        <p:spPr>
          <a:xfrm>
            <a:off x="2667000" y="1752600"/>
            <a:ext cx="3886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3147EFB3-3A44-B311-846A-ADAC06487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Prisons and Correctional Policy in the age of mass incarceration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5C66E50-82B3-40F1-F23D-642137BAB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Costs and benefits of mass incarceration ?</a:t>
            </a:r>
          </a:p>
          <a:p>
            <a:pPr eaLnBrk="1" hangingPunct="1">
              <a:defRPr/>
            </a:pPr>
            <a:r>
              <a:rPr lang="en-US" altLang="en-US" sz="2400" dirty="0"/>
              <a:t>Too many prisoners?</a:t>
            </a:r>
          </a:p>
          <a:p>
            <a:pPr eaLnBrk="1" hangingPunct="1">
              <a:defRPr/>
            </a:pPr>
            <a:r>
              <a:rPr lang="en-US" altLang="en-US" sz="2400" dirty="0"/>
              <a:t>It’s the prosecutors, (stupid)</a:t>
            </a:r>
          </a:p>
          <a:p>
            <a:pPr lvl="1" eaLnBrk="1" hangingPunct="1">
              <a:defRPr/>
            </a:pPr>
            <a:r>
              <a:rPr lang="en-US" altLang="en-US" sz="2200" dirty="0"/>
              <a:t>Mandatory sentencing</a:t>
            </a:r>
          </a:p>
          <a:p>
            <a:pPr eaLnBrk="1" hangingPunct="1">
              <a:defRPr/>
            </a:pPr>
            <a:r>
              <a:rPr lang="en-US" altLang="en-US" sz="2400" dirty="0"/>
              <a:t>The prison bottleneck</a:t>
            </a:r>
          </a:p>
          <a:p>
            <a:pPr eaLnBrk="1" hangingPunct="1">
              <a:defRPr/>
            </a:pPr>
            <a:r>
              <a:rPr lang="en-US" altLang="en-US" sz="2400" dirty="0"/>
              <a:t>The myth of the “non-violent drug offender "solution</a:t>
            </a:r>
          </a:p>
          <a:p>
            <a:pPr eaLnBrk="1" hangingPunct="1">
              <a:defRPr/>
            </a:pPr>
            <a:r>
              <a:rPr lang="en-US" altLang="en-US" sz="2400" dirty="0"/>
              <a:t>The myth of the “it’s the private prisons” solution</a:t>
            </a:r>
          </a:p>
          <a:p>
            <a:pPr eaLnBrk="1" hangingPunct="1">
              <a:defRPr/>
            </a:pPr>
            <a:r>
              <a:rPr lang="en-US" altLang="en-US" sz="2400" dirty="0"/>
              <a:t>Prison alternatives/Smarter deterrence</a:t>
            </a:r>
          </a:p>
          <a:p>
            <a:pPr eaLnBrk="1" hangingPunct="1">
              <a:defRPr/>
            </a:pPr>
            <a:r>
              <a:rPr lang="en-US" altLang="en-US" sz="2400" dirty="0"/>
              <a:t>What we can learn from other countries</a:t>
            </a:r>
          </a:p>
          <a:p>
            <a:pPr eaLnBrk="1" hangingPunct="1">
              <a:defRPr/>
            </a:pPr>
            <a:r>
              <a:rPr lang="en-US" altLang="en-US" sz="2400" dirty="0"/>
              <a:t>The great prison decline is here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DD852292-070B-64EC-0056-1C1265500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295400"/>
            <a:ext cx="8313737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9901D7B7-97E9-8E54-B2F6-11DE3087D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28600"/>
            <a:ext cx="7926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23D52E02-49E7-E404-4AE1-419F9A688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359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93098806-594A-130F-6DB9-3117F842C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805815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AAD1A27B-4F88-ACF5-513F-A2EC5D815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78351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E5417FBB-84B1-DFB1-547B-7CE14DB5C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110288"/>
            <a:ext cx="3260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10C71301-09C3-B2F6-FD89-B22A63410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6257925"/>
            <a:ext cx="1514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7E2C8A4-FA7E-0608-CF0C-5DC7514F2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8005763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7B79-6CAA-B70F-236F-6DEA11A7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 in the United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395D-1C4B-7341-D518-D127F743A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Two Big Stories</a:t>
            </a:r>
          </a:p>
          <a:p>
            <a:pPr lvl="1"/>
            <a:r>
              <a:rPr lang="en-US" sz="2400" dirty="0"/>
              <a:t>Surge and decline in crime rates</a:t>
            </a:r>
          </a:p>
          <a:p>
            <a:pPr lvl="1"/>
            <a:r>
              <a:rPr lang="en-US" sz="2400" dirty="0"/>
              <a:t>American exceptionalism</a:t>
            </a:r>
          </a:p>
          <a:p>
            <a:r>
              <a:rPr lang="en-US" sz="2800" dirty="0"/>
              <a:t>Crime and rational deterrence</a:t>
            </a:r>
          </a:p>
          <a:p>
            <a:r>
              <a:rPr lang="en-US" sz="2800" dirty="0"/>
              <a:t>Clearance rate problem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8918129"/>
      </p:ext>
    </p:extLst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5940B6EA-499E-417E-365A-97235F4A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772400" cy="62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64099287-7A1E-D3C3-3854-F7C2BADA9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6AE020AD-E0A7-0CFA-32A8-B539FA5CA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78CFCBCF-E5FE-5C7C-EFB8-C14DEDAFE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FD81CA08-D4E0-07BD-3A90-2882CC7D8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6325"/>
            <a:ext cx="74676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BCB13F19-D3D4-5F28-CB42-84948B95A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62025"/>
            <a:ext cx="705802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0B82446-08DA-DB0B-4F80-F159F826313D}"/>
              </a:ext>
            </a:extLst>
          </p:cNvPr>
          <p:cNvSpPr/>
          <p:nvPr/>
        </p:nvSpPr>
        <p:spPr>
          <a:xfrm>
            <a:off x="5867400" y="1295400"/>
            <a:ext cx="2233612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A9DBEF74-34F3-48E6-55D0-422C61727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B0673AD-1C43-3086-CD29-6D277CF6B9BF}"/>
              </a:ext>
            </a:extLst>
          </p:cNvPr>
          <p:cNvSpPr/>
          <p:nvPr/>
        </p:nvSpPr>
        <p:spPr>
          <a:xfrm>
            <a:off x="1905000" y="5410200"/>
            <a:ext cx="2233612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>
            <a:extLst>
              <a:ext uri="{FF2B5EF4-FFF2-40B4-BE49-F238E27FC236}">
                <a16:creationId xmlns:a16="http://schemas.microsoft.com/office/drawing/2014/main" id="{DC52D650-4615-BF7C-9E7D-3F7775DE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61950"/>
            <a:ext cx="82486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83F3F209-361D-6413-F929-7267CBD56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61950"/>
            <a:ext cx="82486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D9FB991A-415A-FCC8-7F01-0A50FB19C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899992D-422B-628F-2319-23B8C405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2964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68CC4435-BDCE-360C-65EF-8EBB0188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109663"/>
            <a:ext cx="64960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7EEBACC-8FA6-A237-7C7D-8C726D819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Drugs and Crime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8263245-5B67-39CB-5C66-DBA58DDF3C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People and drugs</a:t>
            </a:r>
          </a:p>
          <a:p>
            <a:pPr eaLnBrk="1" hangingPunct="1"/>
            <a:r>
              <a:rPr lang="en-US" altLang="en-US" sz="2800" dirty="0"/>
              <a:t>The War on drugs: successes and </a:t>
            </a:r>
            <a:r>
              <a:rPr lang="en-US" altLang="en-US" sz="2800" i="1" dirty="0"/>
              <a:t>mostly</a:t>
            </a:r>
            <a:r>
              <a:rPr lang="en-US" altLang="en-US" sz="2800" dirty="0"/>
              <a:t> failures</a:t>
            </a:r>
          </a:p>
          <a:p>
            <a:pPr eaLnBrk="1" hangingPunct="1"/>
            <a:r>
              <a:rPr lang="en-US" altLang="en-US" sz="2800" dirty="0"/>
              <a:t>Transformation of America’s drugs problem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F7195-9D40-26C4-7F97-492745B6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Policy: what works; what doesn’t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3BE3A-E9C2-30E8-E9B4-C9AC5A1E6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Treatment</a:t>
            </a:r>
          </a:p>
          <a:p>
            <a:pPr lvl="1" eaLnBrk="1" hangingPunct="1"/>
            <a:r>
              <a:rPr lang="en-US" altLang="en-US" sz="2600" dirty="0"/>
              <a:t>Medicaid Waivers</a:t>
            </a:r>
          </a:p>
          <a:p>
            <a:pPr eaLnBrk="1" hangingPunct="1"/>
            <a:r>
              <a:rPr lang="en-US" altLang="en-US" sz="2800" dirty="0"/>
              <a:t>Swift, certain, and </a:t>
            </a:r>
            <a:r>
              <a:rPr lang="en-US" altLang="en-US" sz="2800" i="1" dirty="0"/>
              <a:t>modest</a:t>
            </a:r>
            <a:r>
              <a:rPr lang="en-US" altLang="en-US" sz="2800" dirty="0"/>
              <a:t> consequences</a:t>
            </a:r>
          </a:p>
          <a:p>
            <a:pPr eaLnBrk="1" hangingPunct="1"/>
            <a:r>
              <a:rPr lang="en-US" altLang="en-US" sz="2800" dirty="0"/>
              <a:t>Smarter enforcement</a:t>
            </a:r>
          </a:p>
          <a:p>
            <a:pPr eaLnBrk="1" hangingPunct="1"/>
            <a:r>
              <a:rPr lang="en-US" altLang="en-US" sz="2800" dirty="0"/>
              <a:t>Real world examples: Portugal vs. San Francisco</a:t>
            </a:r>
          </a:p>
          <a:p>
            <a:pPr eaLnBrk="1" hangingPunct="1"/>
            <a:r>
              <a:rPr lang="en-US" altLang="en-US" sz="2800" dirty="0"/>
              <a:t>Marijuana policy and federalism</a:t>
            </a:r>
          </a:p>
          <a:p>
            <a:pPr eaLnBrk="1" hangingPunct="1"/>
            <a:r>
              <a:rPr lang="en-US" altLang="en-US" sz="2800" dirty="0"/>
              <a:t>Evidence-based path forward</a:t>
            </a:r>
          </a:p>
          <a:p>
            <a:pPr eaLnBrk="1" hangingPunct="1"/>
            <a:r>
              <a:rPr lang="en-US" altLang="en-US" sz="2800" dirty="0"/>
              <a:t>Why this is so hard politically</a:t>
            </a:r>
          </a:p>
          <a:p>
            <a:pPr eaLnBrk="1" hangingPunct="1"/>
            <a:r>
              <a:rPr lang="en-US" altLang="en-US" sz="2800" dirty="0"/>
              <a:t>[The Fentanyl wild card]</a:t>
            </a:r>
          </a:p>
        </p:txBody>
      </p:sp>
    </p:spTree>
    <p:extLst>
      <p:ext uri="{BB962C8B-B14F-4D97-AF65-F5344CB8AC3E}">
        <p14:creationId xmlns:p14="http://schemas.microsoft.com/office/powerpoint/2010/main" val="3222388677"/>
      </p:ext>
    </p:extLst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>
            <a:extLst>
              <a:ext uri="{FF2B5EF4-FFF2-40B4-BE49-F238E27FC236}">
                <a16:creationId xmlns:a16="http://schemas.microsoft.com/office/drawing/2014/main" id="{C55A028C-2013-97BD-CC82-A6382BCBB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8138"/>
            <a:ext cx="7620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rugs">
            <a:extLst>
              <a:ext uri="{FF2B5EF4-FFF2-40B4-BE49-F238E27FC236}">
                <a16:creationId xmlns:a16="http://schemas.microsoft.com/office/drawing/2014/main" id="{C421AA66-8D0B-E245-16A5-CE929E31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81946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:a16="http://schemas.microsoft.com/office/drawing/2014/main" id="{2826F766-53BD-EC1E-9D66-0FA54E3D9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228600"/>
            <a:ext cx="61610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70D9FB3F-C02F-B9F1-E5B2-DEEBAD305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94738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977301"/>
      </p:ext>
    </p:extLst>
  </p:cSld>
  <p:clrMapOvr>
    <a:masterClrMapping/>
  </p:clrMapOvr>
  <p:transition spd="slow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69B617E3-7BB4-A5ED-749B-6D408B8B7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3050"/>
            <a:ext cx="7469188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646548"/>
      </p:ext>
    </p:extLst>
  </p:cSld>
  <p:clrMapOvr>
    <a:masterClrMapping/>
  </p:clrMapOvr>
  <p:transition spd="slow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CBDF0F05-F145-312D-C112-AB2A90783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"/>
            <a:ext cx="4897438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026904"/>
      </p:ext>
    </p:extLst>
  </p:cSld>
  <p:clrMapOvr>
    <a:masterClrMapping/>
  </p:clrMapOvr>
  <p:transition spd="slow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01C42A26-57D9-405A-77E4-DADC8C88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0"/>
            <a:ext cx="6283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72C1A94-A4CF-2A67-49EC-D9A3B64D6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/>
              <a:t>Crime in America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7C1C020-8550-2B01-1DD8-68CCDB8EA9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Two stories</a:t>
            </a:r>
          </a:p>
          <a:p>
            <a:pPr eaLnBrk="1" hangingPunct="1"/>
            <a:r>
              <a:rPr lang="en-US" altLang="en-US" sz="2400"/>
              <a:t>Major changes in crime rates</a:t>
            </a:r>
          </a:p>
          <a:p>
            <a:pPr lvl="1" eaLnBrk="1" hangingPunct="1"/>
            <a:r>
              <a:rPr lang="en-US" altLang="en-US" sz="2200"/>
              <a:t>Surge and decline	</a:t>
            </a:r>
          </a:p>
          <a:p>
            <a:pPr lvl="1" eaLnBrk="1" hangingPunct="1"/>
            <a:r>
              <a:rPr lang="en-US" altLang="en-US" sz="2200"/>
              <a:t>Recent increase</a:t>
            </a:r>
          </a:p>
          <a:p>
            <a:pPr eaLnBrk="1" hangingPunct="1"/>
            <a:r>
              <a:rPr lang="en-US" altLang="en-US" sz="2400"/>
              <a:t>Cross-national perspective</a:t>
            </a:r>
          </a:p>
          <a:p>
            <a:pPr eaLnBrk="1" hangingPunct="1"/>
            <a:r>
              <a:rPr lang="en-US" altLang="en-US" sz="2400"/>
              <a:t>Crime and deterrence</a:t>
            </a:r>
          </a:p>
          <a:p>
            <a:pPr lvl="1" eaLnBrk="1" hangingPunct="1"/>
            <a:r>
              <a:rPr lang="en-US" altLang="en-US" sz="2200"/>
              <a:t>Certainty, swiftness, and severity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78021-3F6E-F89C-3EA7-E9F6596B2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75787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CCBC2D1-2405-82B0-3DD8-8EF17F47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38325"/>
            <a:ext cx="59245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F528F-46A0-111A-43B6-30DDC137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8180753" cy="4038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389A-0F9E-D043-F547-DCE300BE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39F70-1BA7-4E5A-9614-DAEEC57E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Guns and Crime</a:t>
            </a:r>
          </a:p>
          <a:p>
            <a:r>
              <a:rPr lang="en-US" dirty="0"/>
              <a:t>Costs/Benefits of widespread gun ownership</a:t>
            </a:r>
          </a:p>
          <a:p>
            <a:r>
              <a:rPr lang="en-US" dirty="0"/>
              <a:t>Gun control policies and gun violence</a:t>
            </a:r>
          </a:p>
          <a:p>
            <a:r>
              <a:rPr lang="en-US" dirty="0"/>
              <a:t>The evolving 2</a:t>
            </a:r>
            <a:r>
              <a:rPr lang="en-US" baseline="30000" dirty="0"/>
              <a:t>nd</a:t>
            </a:r>
            <a:r>
              <a:rPr lang="en-US" dirty="0"/>
              <a:t> amendment</a:t>
            </a:r>
          </a:p>
          <a:p>
            <a:r>
              <a:rPr lang="en-US" dirty="0"/>
              <a:t>Gun policies that would reduce gun violence (and be Constitutional)</a:t>
            </a:r>
          </a:p>
          <a:p>
            <a:r>
              <a:rPr lang="en-US" dirty="0"/>
              <a:t>The current politics of guns and policy stalemate</a:t>
            </a:r>
          </a:p>
        </p:txBody>
      </p:sp>
    </p:spTree>
    <p:extLst>
      <p:ext uri="{BB962C8B-B14F-4D97-AF65-F5344CB8AC3E}">
        <p14:creationId xmlns:p14="http://schemas.microsoft.com/office/powerpoint/2010/main" val="2039848824"/>
      </p:ext>
    </p:extLst>
  </p:cSld>
  <p:clrMapOvr>
    <a:masterClrMapping/>
  </p:clrMapOvr>
  <p:transition spd="slow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2A62862E-AE07-443C-4A24-EC648986F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809750"/>
            <a:ext cx="76104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CF6C901B-8130-2304-450C-80FFAC86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8001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>
            <a:extLst>
              <a:ext uri="{FF2B5EF4-FFF2-40B4-BE49-F238E27FC236}">
                <a16:creationId xmlns:a16="http://schemas.microsoft.com/office/drawing/2014/main" id="{4DEF5086-AF49-A20D-7D48-5BFBA48F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3444875"/>
            <a:ext cx="753745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4706D-3EA7-1F4B-DBCF-5FFDA4B32A14}"/>
              </a:ext>
            </a:extLst>
          </p:cNvPr>
          <p:cNvSpPr txBox="1"/>
          <p:nvPr/>
        </p:nvSpPr>
        <p:spPr>
          <a:xfrm>
            <a:off x="41275" y="6248400"/>
            <a:ext cx="13589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2006 WHO data</a:t>
            </a:r>
          </a:p>
        </p:txBody>
      </p:sp>
    </p:spTree>
  </p:cSld>
  <p:clrMapOvr>
    <a:masterClrMapping/>
  </p:clrMapOvr>
  <p:transition spd="slow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86F4D373-EAE9-8E64-BDE0-0499047BE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"/>
            <a:ext cx="76200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CE165E-FDD9-03D4-8448-8E6CE3172FB0}"/>
              </a:ext>
            </a:extLst>
          </p:cNvPr>
          <p:cNvSpPr/>
          <p:nvPr/>
        </p:nvSpPr>
        <p:spPr>
          <a:xfrm>
            <a:off x="7086600" y="685800"/>
            <a:ext cx="685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>
            <a:extLst>
              <a:ext uri="{FF2B5EF4-FFF2-40B4-BE49-F238E27FC236}">
                <a16:creationId xmlns:a16="http://schemas.microsoft.com/office/drawing/2014/main" id="{24917FDF-817B-658D-DE8E-17A46B7C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877888"/>
            <a:ext cx="85217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CA24B36-8217-04F2-5238-C8B4A15CD6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Death Penalty (in 5 minutes or less!)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7F5C373B-AAC0-AFF4-F5B9-A1198DC858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eaLnBrk="1" hangingPunct="1"/>
            <a:r>
              <a:rPr lang="en-US" altLang="en-US" sz="2800"/>
              <a:t>Death penalty as public policy</a:t>
            </a:r>
          </a:p>
          <a:p>
            <a:pPr eaLnBrk="1" hangingPunct="1"/>
            <a:r>
              <a:rPr lang="en-US" altLang="en-US" sz="2800"/>
              <a:t>Death penalty has become incredibly rare</a:t>
            </a:r>
          </a:p>
          <a:p>
            <a:pPr eaLnBrk="1" hangingPunct="1"/>
            <a:r>
              <a:rPr lang="en-US" altLang="en-US" sz="2800"/>
              <a:t>The US is a capital punishment outlier</a:t>
            </a:r>
          </a:p>
          <a:p>
            <a:pPr eaLnBrk="1" hangingPunct="1"/>
            <a:r>
              <a:rPr lang="en-US" altLang="en-US" sz="2800"/>
              <a:t>Death penalty is highly geographically concentrated</a:t>
            </a:r>
          </a:p>
          <a:p>
            <a:pPr eaLnBrk="1" hangingPunct="1"/>
            <a:r>
              <a:rPr lang="en-US" altLang="en-US" sz="2800"/>
              <a:t>Public support is declining</a:t>
            </a:r>
          </a:p>
          <a:p>
            <a:pPr eaLnBrk="1" hangingPunct="1"/>
            <a:r>
              <a:rPr lang="en-US" altLang="en-US" sz="2800"/>
              <a:t>The paradox of death penalty deterrence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D6B03C6E-BD66-7725-CDE5-0523482FD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14413"/>
            <a:ext cx="81343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>
            <a:extLst>
              <a:ext uri="{FF2B5EF4-FFF2-40B4-BE49-F238E27FC236}">
                <a16:creationId xmlns:a16="http://schemas.microsoft.com/office/drawing/2014/main" id="{F3EFB3A3-6A26-1EBF-EFEE-0CE43865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9803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F0AFD-F583-7996-2CB4-0814FB23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9" y="337706"/>
            <a:ext cx="8459381" cy="6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08060"/>
      </p:ext>
    </p:extLst>
  </p:cSld>
  <p:clrMapOvr>
    <a:masterClrMapping/>
  </p:clrMapOvr>
  <p:transition spd="slow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CFCAB5F6-5285-7B58-E8BD-B6F321AA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80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3CF0F9D-1C1F-1784-BF2F-BB92033A5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0585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8456C03-8B9F-05A0-1028-E316C75F2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7092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4312383B-2F62-EC09-677E-680EE6CB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5" name="Picture 2" descr="Executions by County">
            <a:extLst>
              <a:ext uri="{FF2B5EF4-FFF2-40B4-BE49-F238E27FC236}">
                <a16:creationId xmlns:a16="http://schemas.microsoft.com/office/drawing/2014/main" id="{972B34BB-D3FB-3010-0C01-E1F215CE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6821488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80EE545-3915-4B7E-36CD-606B6575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82296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>
            <a:extLst>
              <a:ext uri="{FF2B5EF4-FFF2-40B4-BE49-F238E27FC236}">
                <a16:creationId xmlns:a16="http://schemas.microsoft.com/office/drawing/2014/main" id="{B707AA53-619D-9F1F-FD99-79335416A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1013"/>
            <a:ext cx="80772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5199D-B711-B1D5-15DB-60A56C3B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8704"/>
            <a:ext cx="7611329" cy="607209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>
            <a:extLst>
              <a:ext uri="{FF2B5EF4-FFF2-40B4-BE49-F238E27FC236}">
                <a16:creationId xmlns:a16="http://schemas.microsoft.com/office/drawing/2014/main" id="{177B4E92-030D-3FC3-AFC5-EAC7B5AD3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8032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781D518C-F195-F713-0950-DC980A9BB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Conclusion</a:t>
            </a:r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8646E6EE-230A-AAAB-FA4E-CF04F2F041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/>
              <a:t>Thinking smarter about criminal justice</a:t>
            </a:r>
          </a:p>
          <a:p>
            <a:pPr eaLnBrk="1" hangingPunct="1"/>
            <a:r>
              <a:rPr lang="en-US" altLang="en-US" sz="2400"/>
              <a:t>The politics of reform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Bizarro.gif">
            <a:extLst>
              <a:ext uri="{FF2B5EF4-FFF2-40B4-BE49-F238E27FC236}">
                <a16:creationId xmlns:a16="http://schemas.microsoft.com/office/drawing/2014/main" id="{E48B0487-BC37-33A1-C138-9547F1444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06438"/>
            <a:ext cx="43434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0572-9857-39BA-8B8C-AEFEA746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homicide surge</a:t>
            </a:r>
          </a:p>
        </p:txBody>
      </p:sp>
      <p:pic>
        <p:nvPicPr>
          <p:cNvPr id="21506" name="Picture 1">
            <a:extLst>
              <a:ext uri="{FF2B5EF4-FFF2-40B4-BE49-F238E27FC236}">
                <a16:creationId xmlns:a16="http://schemas.microsoft.com/office/drawing/2014/main" id="{A99A4FE8-9616-C5BB-E1C7-9A3C26E38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380413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318513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65DC3C0A-C32C-DA10-1E6A-817C18A41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2878138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>
            <a:extLst>
              <a:ext uri="{FF2B5EF4-FFF2-40B4-BE49-F238E27FC236}">
                <a16:creationId xmlns:a16="http://schemas.microsoft.com/office/drawing/2014/main" id="{8ACF76B9-6038-FECC-C6E3-2B8AD1B71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200400"/>
            <a:ext cx="65897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923920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2C560DB-20C7-AF65-A2B5-CC8ED758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709988"/>
            <a:ext cx="5414963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>
            <a:extLst>
              <a:ext uri="{FF2B5EF4-FFF2-40B4-BE49-F238E27FC236}">
                <a16:creationId xmlns:a16="http://schemas.microsoft.com/office/drawing/2014/main" id="{C01CAF00-3E61-5F93-543A-D5460E4D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4763"/>
            <a:ext cx="4716462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D149AD70-4090-6F7F-5748-B0867BF2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231775"/>
            <a:ext cx="4362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>
            <a:extLst>
              <a:ext uri="{FF2B5EF4-FFF2-40B4-BE49-F238E27FC236}">
                <a16:creationId xmlns:a16="http://schemas.microsoft.com/office/drawing/2014/main" id="{7147A87A-F315-7465-0A94-E9212B7D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081338"/>
            <a:ext cx="3449638" cy="362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ight Arrow 6">
            <a:extLst>
              <a:ext uri="{FF2B5EF4-FFF2-40B4-BE49-F238E27FC236}">
                <a16:creationId xmlns:a16="http://schemas.microsoft.com/office/drawing/2014/main" id="{E0339102-2E05-8C32-148F-0D0272AE4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" y="5167313"/>
            <a:ext cx="222250" cy="158750"/>
          </a:xfrm>
          <a:prstGeom prst="rightArrow">
            <a:avLst>
              <a:gd name="adj1" fmla="val 50000"/>
              <a:gd name="adj2" fmla="val 4955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232740942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Theme1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01DB93D-5715-48B0-86B0-89FC90E94719}" vid="{A2650AD3-BB63-404A-AF67-96D586C2F7E7}"/>
    </a:ext>
  </a:extLst>
</a:theme>
</file>

<file path=ppt/theme/theme2.xml><?xml version="1.0" encoding="utf-8"?>
<a:theme xmlns:a="http://schemas.openxmlformats.org/drawingml/2006/main" name="2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3.xml><?xml version="1.0" encoding="utf-8"?>
<a:theme xmlns:a="http://schemas.openxmlformats.org/drawingml/2006/main" name="3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10009</TotalTime>
  <Words>366</Words>
  <Application>Microsoft Office PowerPoint</Application>
  <PresentationFormat>On-screen Show (4:3)</PresentationFormat>
  <Paragraphs>75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Calibri</vt:lpstr>
      <vt:lpstr>Calibri Light</vt:lpstr>
      <vt:lpstr>Corbel</vt:lpstr>
      <vt:lpstr>Times New Roman</vt:lpstr>
      <vt:lpstr>Theme1</vt:lpstr>
      <vt:lpstr>2_Basis</vt:lpstr>
      <vt:lpstr>3_Basis</vt:lpstr>
      <vt:lpstr>Office Theme</vt:lpstr>
      <vt:lpstr>1_Office Theme</vt:lpstr>
      <vt:lpstr>2_Office Theme</vt:lpstr>
      <vt:lpstr>Criminal Justice Policy</vt:lpstr>
      <vt:lpstr>Introduction: Goals of Criminal Justice Policy</vt:lpstr>
      <vt:lpstr>Crime in the United States</vt:lpstr>
      <vt:lpstr>PowerPoint Presentation</vt:lpstr>
      <vt:lpstr>Crime in America</vt:lpstr>
      <vt:lpstr>PowerPoint Presentation</vt:lpstr>
      <vt:lpstr>Covid homicide surge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Prisons and Correctional Policy in the age of mass incarceration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Drugs and Crime</vt:lpstr>
      <vt:lpstr>Drug Policy: what works; what doesn’t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Guns</vt:lpstr>
      <vt:lpstr>PowerPoint Presentation</vt:lpstr>
      <vt:lpstr>PowerPoint Presentation</vt:lpstr>
      <vt:lpstr>PowerPoint Presentation</vt:lpstr>
      <vt:lpstr>PowerPoint Presentation</vt:lpstr>
      <vt:lpstr>Death Penalty (in 5 minutes or less!)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Criminal Justice Policy</dc:title>
  <dc:creator>Steven Greene</dc:creator>
  <cp:lastModifiedBy>Steven H Greene</cp:lastModifiedBy>
  <cp:revision>180</cp:revision>
  <dcterms:created xsi:type="dcterms:W3CDTF">1998-08-31T20:41:21Z</dcterms:created>
  <dcterms:modified xsi:type="dcterms:W3CDTF">2025-11-04T21:13:15Z</dcterms:modified>
</cp:coreProperties>
</file>