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73" r:id="rId2"/>
    <p:sldMasterId id="2147483685" r:id="rId3"/>
    <p:sldMasterId id="2147483697" r:id="rId4"/>
    <p:sldMasterId id="2147483709" r:id="rId5"/>
    <p:sldMasterId id="2147483721" r:id="rId6"/>
  </p:sldMasterIdLst>
  <p:notesMasterIdLst>
    <p:notesMasterId r:id="rId43"/>
  </p:notesMasterIdLst>
  <p:handoutMasterIdLst>
    <p:handoutMasterId r:id="rId44"/>
  </p:handoutMasterIdLst>
  <p:sldIdLst>
    <p:sldId id="256" r:id="rId7"/>
    <p:sldId id="257" r:id="rId8"/>
    <p:sldId id="285" r:id="rId9"/>
    <p:sldId id="325" r:id="rId10"/>
    <p:sldId id="260" r:id="rId11"/>
    <p:sldId id="287" r:id="rId12"/>
    <p:sldId id="324" r:id="rId13"/>
    <p:sldId id="317" r:id="rId14"/>
    <p:sldId id="302" r:id="rId15"/>
    <p:sldId id="294" r:id="rId16"/>
    <p:sldId id="278" r:id="rId17"/>
    <p:sldId id="300" r:id="rId18"/>
    <p:sldId id="329" r:id="rId19"/>
    <p:sldId id="330" r:id="rId20"/>
    <p:sldId id="304" r:id="rId21"/>
    <p:sldId id="305" r:id="rId22"/>
    <p:sldId id="306" r:id="rId23"/>
    <p:sldId id="307" r:id="rId24"/>
    <p:sldId id="261" r:id="rId25"/>
    <p:sldId id="296" r:id="rId26"/>
    <p:sldId id="297" r:id="rId27"/>
    <p:sldId id="310" r:id="rId28"/>
    <p:sldId id="308" r:id="rId29"/>
    <p:sldId id="309" r:id="rId30"/>
    <p:sldId id="321" r:id="rId31"/>
    <p:sldId id="322" r:id="rId32"/>
    <p:sldId id="326" r:id="rId33"/>
    <p:sldId id="267" r:id="rId34"/>
    <p:sldId id="311" r:id="rId35"/>
    <p:sldId id="312" r:id="rId36"/>
    <p:sldId id="320" r:id="rId37"/>
    <p:sldId id="314" r:id="rId38"/>
    <p:sldId id="315" r:id="rId39"/>
    <p:sldId id="328" r:id="rId40"/>
    <p:sldId id="316" r:id="rId41"/>
    <p:sldId id="327" r:id="rId42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0" autoAdjust="0"/>
    <p:restoredTop sz="94660"/>
  </p:normalViewPr>
  <p:slideViewPr>
    <p:cSldViewPr>
      <p:cViewPr varScale="1">
        <p:scale>
          <a:sx n="73" d="100"/>
          <a:sy n="73" d="100"/>
        </p:scale>
        <p:origin x="14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206" y="-78"/>
      </p:cViewPr>
      <p:guideLst>
        <p:guide orient="horz" pos="287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979489C-4FF6-7083-4B8E-6099570146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8C9CA11-FD85-71A3-37EF-EAC572EBBA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2E2B8713-CF66-D302-DCF6-2B64A706A19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51DF8878-B723-5D88-3E55-54059A281AF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017068-8BC4-4296-87F7-E8EA8F618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4FE25DC-5DC6-47DB-2989-F093753A32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4F37E24-FB26-CE6C-0079-371296EBD4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ABE2F2F-91DC-40AB-CBFF-97E8D9A3EEA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325C1D53-8DB1-3F4F-62F1-C2E0CF7A91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EE8BE188-4843-B0D5-C905-9D57B37E2D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9F962F40-8A92-1323-4E4C-49C6AD1424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318699-8533-411D-8AFD-922833ECD3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132E18-EF05-35EC-A59C-254544E6026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303942-BC7E-BCFD-5B5E-06FBAC3D6503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FAFE502-5E9E-C3B8-6C91-946F4A73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40528E-6290-36E7-7B79-51D1FBA7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D10D34-6DF7-3976-E0DF-91EA2845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CD2B13-81E8-4A92-A4A2-68AAC882C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48676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7478E-0EB3-9B5E-19AE-B6FC533B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0CF77-BCB6-876A-DAE6-6863565D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14576-299C-4BCD-4745-97A75046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7CB67-D891-473E-9DCD-05B1703EB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425374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8A28-88AE-0D45-41C3-7E74630F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1E475-3DF4-FF30-78BF-EF7F05C7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9F7C4-8980-F040-C6C0-3C7561FA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10C9D-079E-42C1-96AD-A42AF794B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6222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4ACA32-7300-03C1-A9E1-C107DD916C90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03AFB0-F05A-E354-7A17-F81C4550881E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4504843-0565-C24B-F842-00533779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4D2381-497B-540A-1959-CAC2C269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4A199B-01EB-DCEB-7CBA-D8EB0591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8B069-A3DD-4FA9-A5C2-17C0845FA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61448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10464-FA19-4EF0-4830-40E5AFED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3B371-C8CF-178B-8941-6C98DFFE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D3880-6DE8-5895-7C08-84779E4A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742F3-FB0E-47C5-BD06-B4BAD2349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40279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A1BB8D-F177-F86A-7C35-CB8808188410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5E6E4D-9E5D-7127-FD59-EF691DC8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7B5DE1-4BC9-65B5-4717-BB350DCE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E5A61F-3D91-0D68-36A3-463EFC4A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416F9-C5D6-4FB0-9474-A864FA0D9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634711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B1F2C5-8929-C1DA-C645-DE9A6335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13778-92F7-A25D-03F2-33E23EF2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E64C7-AABD-0810-9EDB-EB159FF7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BC82B-7FB2-4E79-BAE3-32C005C0B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72900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602FE12-613C-20A5-56F7-290F318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C7097B-72C4-0A6E-A506-367135B3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F48D5B-6322-0835-B476-9B65A6B8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67FD0-4DA0-4190-979D-8ED6B635C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318283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0975FD-9FFB-C302-A6F4-A469130F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9B0C324-2C38-389D-27DF-895FF732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FF39FD-7095-07F8-5A79-B3BB801A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6A61D-470F-4150-8EBA-66A8BF299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970329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25EF0C-7013-A80C-58B1-0AEBF31B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6BF640B-A614-2B5E-5358-1175CA66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2DC184-694D-A660-957A-24D0C4BC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69807-EA6C-487B-84E5-B96F6F496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081086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FC58A6-8105-6FDC-0F0F-DFC9F0BB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533768-565B-0701-1322-0748E06B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FEEC27-CBEF-6394-EEC0-5071653B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3398B-FB54-4867-9992-1B74DC311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18898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E2F20-F0C9-3BE3-557A-A2E42372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E8352-3A1D-A867-8E7A-7274DD00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B4A2C-009B-A811-0D4A-46B64737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A2FF7-411C-48BA-B456-749471FC4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24432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4F4D94-21C5-68CC-FDE2-2893FEC9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D3B945-0D6D-6863-FE74-B47104EC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0D40DC-D02C-CBA4-3461-3675CD37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C4A43-9F74-4FF7-A0FB-6C898E2A1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9240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3B2E5-372E-4B09-11CB-5FF1ECFC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D404C-44CF-55AB-13EF-02E307F8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5B879-DEB2-6B82-C96F-87257913D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98FE3-03D7-4516-BD94-94079A701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44397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00C34-B58A-0B13-F66C-C9FD9B45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83E6E-CE5A-9034-A3A3-5E70A2F3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B184-67D7-1A90-FC0F-D858218B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53E45-D698-4443-8CF0-8A404B0FC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100520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1399BB-AF67-6A40-14CA-63C8A89F3CFA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24B75D-BE7A-2873-9593-3C80FE5FC00F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59F24CA-E0E2-928C-E243-2F7BCF63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C4FAB49-84BE-D5EB-CA82-AA821B22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D1A232-095A-CC04-0E63-0E012780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CDD6-9A64-4888-98EB-BFB4306A5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977863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667AC-7B05-3CF0-32AF-187B6482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ED6EF-FD0F-3DE8-8154-A865CC68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C004A-E0F9-1C10-B44D-CBAF712FF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E114A-40C2-49C6-BF34-3FBF944FC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636249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756954-461E-C55B-83A0-85A1DF4CD93B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D32C3A-900F-A893-F247-C7C38AC5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CA81BA-2503-E2C4-832F-7CE0C802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7E706E-55B9-0489-D1E2-CD426D56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8CA4B-F04A-4C3C-AC0B-802832B4B1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873233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C467A6-ED89-373B-257E-015EFB17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3E54D-6C08-217D-6004-02616E04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A9CB4-3AA5-3870-26B8-5E0C3162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59463-07A4-41AF-B919-348B5512E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33198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8156FE-8C67-C455-51A8-317DF1B5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2B0C693-0FC4-5CC9-7257-45B04050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1F5074-F1E2-35FF-66AF-A5F1A865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8BC43-C6BA-4C51-A7B7-6C0414B04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907096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76A5FF-BD34-CF8D-CA05-F5984089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0122E-CF44-FE5B-95EB-E7415AC5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EC3027-5813-2318-D26A-12E972AE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AC476-360C-4DCE-8748-AF5452D95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398423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F760BCA-DAFC-9AA9-31C8-776B5C43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3FE1F7-9BAE-977A-F43E-6245A1FC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BC32BA-DAE1-E87B-D371-F4F0978A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A363A-E9CF-4D7F-BDB9-22B0C1916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926379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7DDFBA-32F2-1B01-1BD2-56BD8B2C035F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E2E46E-B2B5-6D51-46EB-F27AC133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5AC18B-B87A-04AD-01B5-2065EF75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EF1444-64B9-E48D-AE33-DFBD4149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4BE91-7B7B-4D97-97EE-D484B6BD2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523906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FB2FCA-24BC-BC2F-701C-1175A4ED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8AFCEE-9F94-2AF0-E0B9-32BBD056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D581DC-7470-F802-CC5F-94BCCF4C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1B2C3-7DB8-4348-ADCD-312686B2F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785577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1980B7-ACB5-F67D-237F-5B586B75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3F5B30-18C8-321F-07D7-7D54FFEE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9814FF-25DC-4D56-EB6A-FAF83EB5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31176-AAB2-4C21-8282-389136F42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144285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7F859-7AC6-1FC1-B697-F0C00407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6ECFC-8C2F-33AB-36FF-560E0F0F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D5FC-C6B8-3115-8CAF-AB17543B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A596-FB62-4D13-8A81-2EF46F0B6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595524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FD0CE-38D3-A86C-2CE8-E0DF3F9B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48C86-34A1-4D99-16FF-6F650DF0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323E-1024-89F9-DE0F-976DF191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2B971-B8E8-4E68-8B9C-C3CF65A84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539755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1A7A7-117C-CC52-56EE-EF3FF86D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5E02C-0E52-2745-5E2D-B1F2F6F8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5E8BD-466B-E0F2-E292-223118EC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0A782-475C-4A6E-80A4-044FAD4E4A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640067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E2501-35CC-8AA2-D182-5BDED57D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84C37-EA62-41CE-F55C-28078C37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96801-3AF3-343B-54D2-365D6AF0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E62F1-D12C-4106-B092-54C2E607E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366042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2D39C-2D98-1327-F513-00C2B8F2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54CE-39A6-897C-063C-E8F8F4D0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807D5-4FC6-FFDF-FF52-3A9D97F8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D4FA7-BB9D-4CCC-B6F2-73C293428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847546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72D1E6-67C4-D17F-EACE-2C7B765B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EE2A08-79D9-6F77-7168-90099009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F26BC3-D03F-5633-19B3-3060055C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2C483-797A-4695-86E0-2A8C558A6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275802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A1E89E-284E-199E-940A-5041FE8A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38BB0D-10CD-F705-3A79-95362722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9CAAEA-E3AE-1DDC-FFD1-4CCBBCFE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3D7C2-8A74-485D-B43F-8F966DC98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200642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13ECCB-0CD8-B1AE-CA54-1ECBCE25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42BCA1-D901-91EC-81BE-7DB8F2C4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A0A175-6ABD-A970-F415-40AC9684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8E536-707E-48EB-AD4D-70E7E108D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214730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92AA35-E96F-0608-A1AF-8DB71612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E67AF-BCA6-CFDE-5A23-4575F3F0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8C5D8-F936-521F-EC75-14DDB77F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51BF2-312B-4A54-8953-B48FEE0E8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632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BCF406-3E67-0227-D4CA-212776AC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113458C-309E-0127-A5F2-229B1443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837FE5-444C-4587-19D7-BC63EC72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9DBFC-EB5D-4CCA-AD5F-675B3A28C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75108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232001-7E0A-02E2-C40B-D0FEB3CB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74428D-09CE-58DD-33EE-6C1AD89F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4CA3AC-FC67-9E37-756C-3CBAC29B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94E7A-B654-48B5-9B0D-08A11664CA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21109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66E91C-50ED-4EAA-DAB5-333990B7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0E1D17-CE80-62F6-8456-3533C6629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624A9A-B5D2-F3DD-DC5E-76795488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38F92-D89C-408B-B028-0721872C9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17655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3983D-2044-BC5C-84D8-5057F2B3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5A738-0ADD-34D4-62F1-8E4A64898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411B9-5AC8-44F3-C440-DE2DB18E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7DA28-640D-473E-A050-62598BE89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875890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29DE-931A-393E-DD14-3BA8EBBC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A93DC-156D-DFE9-8149-6C4AE119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A121D-A72A-E8FD-CA94-46A6E42B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3F62B-FE32-4F60-8374-59A409A06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862039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59650-33BF-D9B4-5630-7338F5FC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B9C35-7D6B-0493-17F3-D22D1CC7F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07FC-60BB-E87D-7C11-8C590998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E0839-31B5-4BB8-A792-D7448A34B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356779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AE324-48BF-D9CE-5681-51F73F7D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79E7D-1F52-4AD5-F169-70D4D4C8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A7F3-9C65-8A60-DB89-41CA3C89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E873F-59A1-4869-962B-10FD5BC4E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553069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D0D8C-20E8-B9FC-DA2F-CECF4F92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0B40B-5370-D6F7-AC6C-75EB6A6F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6F00E-B273-C0FE-B73D-D4F281B5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FA978-73D9-4308-AED7-4BD65B5CE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11288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1932EA-5BA4-B9F9-77F9-0ADB4732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3AAB51-F544-0C48-D4A4-7600EDBB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096C84-9C0D-C0C7-91B0-97E26346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79557-4D18-4E8D-B46F-7E02FA833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367919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13F2D0-DDDB-6C1E-1A66-BDF479B1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01BD0E-3CB6-9019-80CE-4AD374C9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B99470-4BD8-4C5F-01FD-F526080D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2B17A-C207-4445-8ACF-AB92990F4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81699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8F73961-2B0D-9586-90B5-8BE4C8F8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AA1560C-F129-12EC-5680-AC1ECEC5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DDBD83-7D2D-6B7F-D0FB-8CF4785A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B3148-2397-4070-8B3A-430845AF6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284840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4B925C-2F98-9F04-BBE5-D66DA806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3C04B4-B7DC-A3CF-47F6-3859A07E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03610A-4958-E804-740A-228AC395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89A3E-B551-4D6B-A432-2BED6D9B3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280976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39E5FA-DA4B-0FA7-0EFE-24AE65CF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FE82FE-BB91-0BFD-911F-DBDEF522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AD80E9-3577-3914-C8BF-83817ECA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CF4E7-2D82-42C3-8F70-4F9968ABC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469848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F37A59-EE90-1B35-31F8-A2F40633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6096C-EC2F-1968-6071-1C81F263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C35FDB-452A-AB76-31C9-A940E65F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0B27D-9217-43E8-AA65-33C5DDBBD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490044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45C514-DB99-0CFA-8520-241D677A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2655CB-A039-C64C-4AA8-933687F3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4CF4EA-DCD7-503E-4DEA-60D46D40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53590-E788-4350-8251-C64134ADA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265049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5A1C0-6469-6440-97C6-7D0BAF3D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1E489-84AC-FCFB-400C-29304DC3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2130D-0FD6-3989-396C-95CA41A9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29B90-7552-4D7E-8533-42400724C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134617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97462-E79E-5463-2B7E-26810154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02ABD-8F19-B167-5779-787BD0DD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BC1BA-3C97-1F08-9B82-5CD517C6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147B8-0669-4846-9F44-92769FCCF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373712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8C3F6-A715-4DE7-59B5-1BFD6D26E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914B6-0EAA-62B7-80DC-41BA4430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3D4AC-8328-EC17-36AD-8B9690E3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B3B8C-62BF-4828-A106-657D0CB89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471839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AD1E0-D9D1-BD2C-61A1-00B63747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F00CD-D382-0C22-9DB7-A7A8F08D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3F39D-F282-C675-E6D1-9215C14F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A7F79-B91E-45D4-9B55-8DF9B6871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896773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B0A15-EC0A-E9F2-0880-3789CA31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3A634-FEDD-548F-F55F-89086DD5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DA0CC-8D22-C985-D633-BB44C63E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8DD67-1CB0-468B-9F7D-0848D396C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866498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75D749-6B2D-BDD3-21AC-0C117E8E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C30118-E524-6A45-B176-FA3948AB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46A71B-E641-8F7D-0411-3293CA97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9FA96-2756-4AD9-BD0D-228CEAC3C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119573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B2666B-D372-2B24-5F16-70CDCA0C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8BE89C-E155-7DE6-202B-F52F96AD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D0FDC9-FE22-B166-FD4A-3D821DCB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E1D69-DFB0-4EE8-A748-45AAA772F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148116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D5CC05-CBAC-F415-2643-3F2A2E6A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FD5B8D-CF72-D725-2D23-3C5749F0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C49AEE-84AE-534B-36CB-BD00831F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2945E-32FE-4176-B7A5-1A1F6A531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721731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83B8CC-781D-48C4-2E81-E2DE1E22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80B573-52F7-DD3D-3E7C-4530DD44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7BC3C5-D89B-FFCC-213A-06772E45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BE927-4512-4947-812A-2B9E575AA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904462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AD0963-A7FB-3CE8-2ADE-BD7677C4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25BD63-23B2-3EFE-CD06-E53571BE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762826-5E15-FA21-23CD-3E45030D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3055C-5946-4861-8E2A-727440447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27115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E79E7E-7ED9-E853-A8E8-12AA3A57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EA253A-C3AB-0392-3B99-453F0067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66E628-A83E-C137-7E55-4D6928E1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6E7E-4B97-4A2F-A840-BAA93E975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4159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A211C4-3BB0-ABE5-F39A-85D11EEA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23BBE1-A805-E479-FE77-9E02B09D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AC1A02-EA31-F23C-AA75-153AB4FB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0EB89-B794-442D-B8BA-1B3E56ED2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056452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3E54-F48D-ADB3-B9DB-2BBE13B9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89B72-8DAA-086C-59FE-E42E521D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DD30B-AA20-A62D-0ED1-F59FA4A3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8242A-360A-4762-82D0-E689820B1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604671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7C55A-F190-AE14-2245-E8E0ECC4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DF093-9852-0067-A819-7E1DEEE5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346E6-1840-5F82-2C5E-7A09A459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6FA79-CD9E-48E0-8026-ED7E9F587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192428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64AE58-8953-3F70-2874-795DF0158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A60217-AF55-10E1-6411-81E4546B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CA9F8B-5732-9062-C7D0-D74C2C0C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25556-B637-41C3-BC60-35B3D2778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15406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D1282D-ABA7-A9D7-F1EA-FE8DD5F4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052838-3C55-6BDF-4FE9-F0EB08B1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FEF2AB-021C-1947-AD14-9BAAEBE4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58B8-E033-40F7-95F4-B1401B480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86765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8CDBA4-31F1-63DC-26F1-768A153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C1BBA8-4DCB-842D-0A7A-017BEC90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EB848E-F7A5-6908-353B-6C36BD9A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F406A-F0F7-4980-A285-97E1A3472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94788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4E137F-0938-477E-4950-DF38146D41CD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D09394A-B735-FB92-DC70-652EE73149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CE6E2DF-DF2E-5F71-D537-859997B669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7EA51-8CA2-9989-BC78-E85BA2B4D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89529-D6F1-EC2E-EA19-BBEDF9D44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B224-0B00-4E06-060B-CA2340577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9C59D582-07CC-4DE5-8DDC-5BD7BD3267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171" r:id="rId2"/>
    <p:sldLayoutId id="2147484232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C4CB88-6030-159A-55DD-A5B8FF748489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5162AF8B-8942-DF51-0EA4-198CFEE989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9B6250F4-92CA-CBEB-95EB-47B4867F1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EC8BE-3CD9-F2F4-B7BB-58453F130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05B9F-670D-E660-4736-106107078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6ABD-C9DF-FEE5-AADD-5FF069B1C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5694BC2B-56C3-4525-85EB-89114F6360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180" r:id="rId2"/>
    <p:sldLayoutId id="2147484234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0D3E29-E364-E0DE-7D6A-06F51621664E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DB5099AE-603C-7D14-CFB9-D90852D1B5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BCBA3138-73D8-91BF-19A0-D5F3350883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7071F-2BF2-BEFE-17E8-CE59ECB02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DE653-2A44-198E-A96A-F59BAEB58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9B5D-B560-A30E-96D8-681CAC88B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0587DB1-010F-4F00-94CF-A364A6DE6E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189" r:id="rId2"/>
    <p:sldLayoutId id="2147484236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59C0933C-68A8-3E63-CB15-1FEA10B8A4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DB518C5-BF8D-CBE2-8289-1E4CEB46E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44091-D3B4-AAED-F58A-8687B45D0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46FA0-4EDD-831C-1A42-65567FB49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7BC5B-DD15-33F7-F88D-A3A35F3B7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87755C5-631F-4A3D-8694-F71F81D4F4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8B48243A-344A-CC62-A6CF-2A3E163D28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2AC3237D-736B-1D62-6F92-196CC2D5F1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B8B96-1191-4A5F-B1D7-0ACF91F51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AEAF2-7FE9-B8F6-9628-E8015C34A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0A6A3-05B4-1C6D-7B9C-9AD80E6EA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226BA60-2BA4-4BD0-8253-9D25A05F01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330E181B-7F4E-8874-D047-DE24CADFC1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CAD786DE-8397-9091-6AD3-8DE801EFA1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F457A-CDBF-DA7B-5A03-4D258FF83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CAB8E-68DF-EF65-16F8-90B90B8F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4CB0D-B9DD-47F9-3E2E-EEADCC3F2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D34EE69-0804-4442-9CA5-E5BDD7EB18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04B667D-7A5F-C662-121C-E5975E540E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/>
              <a:t>Social Welfare Policy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3B6AB2D-5646-9DC4-998D-B2FA99B62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C4B4453E-6D80-9F7D-504E-3A6A8D017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B813D8F4-2674-9ACB-1706-458003C5C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1582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2F0E1673-0DEA-BED4-4A49-C26BA54F9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914400"/>
            <a:ext cx="87217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093A1B-DAAA-F710-51D1-94E328D3E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1526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313965-E913-089C-DE73-C85556AC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16" y="0"/>
            <a:ext cx="4331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69373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BEECA7C9-D12A-24B5-7F56-985BAA782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0"/>
            <a:ext cx="6483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5D2DB5C1-E944-D35E-33AB-D95A182AC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313"/>
            <a:ext cx="8296275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E43697F3-01F4-6B2B-6CEC-4FAAC8E5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390650"/>
            <a:ext cx="64103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917D1D1E-1D77-F0B6-55DE-A2E6F23FC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95288"/>
            <a:ext cx="559117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6C26EA2-9E5F-9600-F612-977C4BC3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Contemporary Policy: Public Assistance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C2C8ABD-FA63-21EC-FA75-5196144F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2057400"/>
            <a:ext cx="7829550" cy="4038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Welfare</a:t>
            </a:r>
          </a:p>
          <a:p>
            <a:pPr eaLnBrk="1" hangingPunct="1"/>
            <a:r>
              <a:rPr lang="en-US" altLang="en-US" sz="2800" dirty="0"/>
              <a:t>Means testing</a:t>
            </a:r>
          </a:p>
          <a:p>
            <a:pPr eaLnBrk="1" hangingPunct="1"/>
            <a:r>
              <a:rPr lang="en-US" altLang="en-US" sz="2800" dirty="0"/>
              <a:t>Earned Income Tax Credit (EITC)</a:t>
            </a:r>
          </a:p>
          <a:p>
            <a:pPr eaLnBrk="1" hangingPunct="1"/>
            <a:r>
              <a:rPr lang="en-US" altLang="en-US" sz="2800" dirty="0"/>
              <a:t>Child tax credit</a:t>
            </a:r>
          </a:p>
          <a:p>
            <a:pPr eaLnBrk="1" hangingPunct="1"/>
            <a:r>
              <a:rPr lang="en-US" altLang="en-US" sz="2800" dirty="0"/>
              <a:t>Temporary Assistance for Needy Families (TANF)</a:t>
            </a:r>
          </a:p>
          <a:p>
            <a:pPr eaLnBrk="1" hangingPunct="1"/>
            <a:r>
              <a:rPr lang="en-US" altLang="en-US" sz="2800" dirty="0"/>
              <a:t>Food Stamps (SNAP), etc.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D22F19D-3656-3B36-6921-0B7C7A9F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B2F786B-7901-2D56-A62E-5802BC634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Who benefits?</a:t>
            </a:r>
          </a:p>
          <a:p>
            <a:pPr eaLnBrk="1" hangingPunct="1"/>
            <a:r>
              <a:rPr lang="en-US" altLang="en-US" sz="2800"/>
              <a:t>Entitlements</a:t>
            </a:r>
          </a:p>
          <a:p>
            <a:pPr eaLnBrk="1" hangingPunct="1"/>
            <a:r>
              <a:rPr lang="en-US" altLang="en-US" sz="2800"/>
              <a:t>Social Insurance vs. Public Assistance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6DD95591-E12B-23AA-9C48-EF9972A9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023938"/>
            <a:ext cx="55245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AD4989AB-AE92-96AE-CD01-C15CB34B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12700"/>
            <a:ext cx="334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4F778826-18A1-909F-AF39-6B7C2D02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0"/>
            <a:ext cx="626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0B09D046-F5A1-33CD-5B90-CFB7B8F66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38"/>
            <a:ext cx="91440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0BC2BCB8-4119-0037-421A-8A95AB55D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0"/>
            <a:ext cx="621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B419F3A5-9518-34CE-40A5-80AA12091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300163"/>
            <a:ext cx="67532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>
            <a:extLst>
              <a:ext uri="{FF2B5EF4-FFF2-40B4-BE49-F238E27FC236}">
                <a16:creationId xmlns:a16="http://schemas.microsoft.com/office/drawing/2014/main" id="{D6F09C2E-D09D-B685-8A22-E1CE9B55C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223963"/>
            <a:ext cx="64960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D10F1C8A-1A58-DE60-1A3C-1C37E386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143000"/>
            <a:ext cx="89979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44E2F48-5D2E-A786-4ED0-762F2B49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Policy Evaluation: Public Assistance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05B966E-0B87-4281-9600-E65148D97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What’s worked?</a:t>
            </a:r>
          </a:p>
          <a:p>
            <a:pPr eaLnBrk="1" hangingPunct="1"/>
            <a:r>
              <a:rPr lang="en-US" altLang="en-US" sz="2800" dirty="0"/>
              <a:t>Do we need to just spend more?</a:t>
            </a:r>
          </a:p>
          <a:p>
            <a:pPr eaLnBrk="1" hangingPunct="1"/>
            <a:r>
              <a:rPr lang="en-US" altLang="en-US" sz="2800" dirty="0"/>
              <a:t>Work disincentives</a:t>
            </a:r>
          </a:p>
          <a:p>
            <a:pPr eaLnBrk="1" hangingPunct="1"/>
            <a:r>
              <a:rPr lang="en-US" altLang="en-US" sz="2800" dirty="0"/>
              <a:t>Complexity</a:t>
            </a:r>
          </a:p>
          <a:p>
            <a:pPr eaLnBrk="1" hangingPunct="1"/>
            <a:r>
              <a:rPr lang="en-US" altLang="en-US" sz="2800" dirty="0"/>
              <a:t>The Welfare Paradox</a:t>
            </a:r>
          </a:p>
          <a:p>
            <a:pPr eaLnBrk="1" hangingPunct="1"/>
            <a:r>
              <a:rPr lang="en-US" altLang="en-US" sz="2800" dirty="0"/>
              <a:t>Current threats and political dynamics</a:t>
            </a:r>
          </a:p>
          <a:p>
            <a:pPr lvl="1" eaLnBrk="1" hangingPunct="1"/>
            <a:endParaRPr lang="en-US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>
            <a:extLst>
              <a:ext uri="{FF2B5EF4-FFF2-40B4-BE49-F238E27FC236}">
                <a16:creationId xmlns:a16="http://schemas.microsoft.com/office/drawing/2014/main" id="{33322C4D-0482-9403-97BC-FFC4D7102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Contemporary Policy: Social Insurance</a:t>
            </a:r>
          </a:p>
        </p:txBody>
      </p:sp>
      <p:sp>
        <p:nvSpPr>
          <p:cNvPr id="64515" name="Rectangle 1027">
            <a:extLst>
              <a:ext uri="{FF2B5EF4-FFF2-40B4-BE49-F238E27FC236}">
                <a16:creationId xmlns:a16="http://schemas.microsoft.com/office/drawing/2014/main" id="{E6D513DD-7CE7-CA9B-F161-3F00CF2EE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Trust Fund</a:t>
            </a:r>
          </a:p>
          <a:p>
            <a:pPr eaLnBrk="1" hangingPunct="1"/>
            <a:r>
              <a:rPr lang="en-US" altLang="en-US" sz="2800"/>
              <a:t>Social Security (OASDI)</a:t>
            </a:r>
          </a:p>
          <a:p>
            <a:pPr eaLnBrk="1" hangingPunct="1"/>
            <a:r>
              <a:rPr lang="en-US" altLang="en-US" sz="2800"/>
              <a:t>Retirement benefits</a:t>
            </a:r>
          </a:p>
          <a:p>
            <a:pPr eaLnBrk="1" hangingPunct="1"/>
            <a:r>
              <a:rPr lang="en-US" altLang="en-US" sz="2800"/>
              <a:t>Survivor and Disability benefits</a:t>
            </a:r>
          </a:p>
          <a:p>
            <a:pPr eaLnBrk="1" hangingPunct="1"/>
            <a:r>
              <a:rPr lang="en-US" altLang="en-US" sz="2800"/>
              <a:t>Rising costs of social insurance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7C54A6F8-B97A-D299-7EE8-A1E080525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"/>
            <a:ext cx="448786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6CE7E4C-7C4B-02AB-C59B-76F23A79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/>
              <a:t>Policy Evaluation: Social Insurance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A360BB9-4E02-5387-6AAA-9C82C45C6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Social Security Successes</a:t>
            </a:r>
          </a:p>
          <a:p>
            <a:pPr eaLnBrk="1" hangingPunct="1"/>
            <a:r>
              <a:rPr lang="en-US" altLang="en-US" sz="2800" dirty="0"/>
              <a:t>The Trust Fund as inter-generational compact</a:t>
            </a:r>
          </a:p>
          <a:p>
            <a:pPr eaLnBrk="1" hangingPunct="1"/>
            <a:r>
              <a:rPr lang="en-US" altLang="en-US" sz="2800" dirty="0"/>
              <a:t>Social Security “Crisis” Myth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4380FF5A-E251-E3EC-5EFF-328F78569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00175"/>
            <a:ext cx="6515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0B22EF-09E7-2FBF-F5B0-E6A99876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200"/>
            <a:ext cx="8382000" cy="558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B08508D-C60B-DC0B-F09E-C212ECE7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Policy Reform: Social Insurance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10CC809-21FA-86F4-25A3-42EBDEB9F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Changing Inputs and Outputs</a:t>
            </a:r>
          </a:p>
          <a:p>
            <a:pPr lvl="1" eaLnBrk="1" hangingPunct="1"/>
            <a:r>
              <a:rPr lang="en-US" altLang="en-US" sz="2400"/>
              <a:t>Retirement age</a:t>
            </a:r>
          </a:p>
          <a:p>
            <a:pPr eaLnBrk="1" hangingPunct="1"/>
            <a:r>
              <a:rPr lang="en-US" altLang="en-US" sz="2800"/>
              <a:t>Privatization</a:t>
            </a:r>
          </a:p>
          <a:p>
            <a:pPr eaLnBrk="1" hangingPunct="1"/>
            <a:r>
              <a:rPr lang="en-US" altLang="en-US" sz="2800"/>
              <a:t>Current prospects</a:t>
            </a:r>
          </a:p>
          <a:p>
            <a:pPr eaLnBrk="1" hangingPunct="1"/>
            <a:r>
              <a:rPr lang="en-US" altLang="en-US" sz="2800"/>
              <a:t>Missing policy: Parental leave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>
            <a:extLst>
              <a:ext uri="{FF2B5EF4-FFF2-40B4-BE49-F238E27FC236}">
                <a16:creationId xmlns:a16="http://schemas.microsoft.com/office/drawing/2014/main" id="{8D98BDEB-26F4-7D1D-CC75-A02CCAAD1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551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img.washingtonpost.com/blogs/wonkblog/files/2012/11/expectancy-at-65.jpg">
            <a:extLst>
              <a:ext uri="{FF2B5EF4-FFF2-40B4-BE49-F238E27FC236}">
                <a16:creationId xmlns:a16="http://schemas.microsoft.com/office/drawing/2014/main" id="{007A12DF-B3BB-A7E9-CCCB-FA866684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7625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851BE755-9B0B-EB45-DF99-096C7E65D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962400" cy="824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421E82F3-422A-5905-B0D4-E9A04B88B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288"/>
            <a:ext cx="67151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72EAF08-4322-3359-F3A8-00149542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320675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/>
              <a:t>Poverty in America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38884BC-B041-D4F7-61C3-97841FD48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676400"/>
            <a:ext cx="7404100" cy="4038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By the numbers</a:t>
            </a:r>
          </a:p>
          <a:p>
            <a:pPr eaLnBrk="1" hangingPunct="1"/>
            <a:r>
              <a:rPr lang="en-US" altLang="en-US" sz="2800" dirty="0"/>
              <a:t>Family Structure</a:t>
            </a:r>
          </a:p>
          <a:p>
            <a:pPr eaLnBrk="1" hangingPunct="1"/>
            <a:r>
              <a:rPr lang="en-US" altLang="en-US" sz="2800" dirty="0"/>
              <a:t>Race</a:t>
            </a:r>
          </a:p>
          <a:p>
            <a:pPr eaLnBrk="1" hangingPunct="1"/>
            <a:r>
              <a:rPr lang="en-US" altLang="en-US" sz="2800" dirty="0"/>
              <a:t>Age</a:t>
            </a:r>
          </a:p>
          <a:p>
            <a:pPr eaLnBrk="1" hangingPunct="1"/>
            <a:r>
              <a:rPr lang="en-US" altLang="en-US" sz="2800" dirty="0"/>
              <a:t>Temporary vs. persistent poor</a:t>
            </a:r>
          </a:p>
          <a:p>
            <a:pPr eaLnBrk="1" hangingPunct="1"/>
            <a:r>
              <a:rPr lang="en-US" altLang="en-US" sz="2800" dirty="0"/>
              <a:t>Working poor</a:t>
            </a:r>
          </a:p>
          <a:p>
            <a:pPr eaLnBrk="1" hangingPunct="1"/>
            <a:r>
              <a:rPr lang="en-US" altLang="en-US" sz="2800" dirty="0"/>
              <a:t>Underclass and homeless</a:t>
            </a:r>
          </a:p>
          <a:p>
            <a:pPr eaLnBrk="1" hangingPunct="1"/>
            <a:r>
              <a:rPr lang="en-US" altLang="en-US" sz="2800" dirty="0"/>
              <a:t>Concentrated poverty</a:t>
            </a:r>
          </a:p>
          <a:p>
            <a:pPr eaLnBrk="1" hangingPunct="1"/>
            <a:r>
              <a:rPr lang="en-US" altLang="en-US" sz="2800" dirty="0"/>
              <a:t>Culture of poverty/Poverty and causality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6AC48-C268-A2B4-C82A-B3A218B6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796"/>
            <a:ext cx="9144000" cy="648840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6EF8C144-8434-624F-83DB-0F5A3BDE8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0513"/>
            <a:ext cx="8763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EAF65CF1-1826-7B37-B74A-608FE0D33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9075"/>
            <a:ext cx="71628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28DEDEF2-B423-BDE7-3D1D-638F6BD70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859</TotalTime>
  <Words>165</Words>
  <Application>Microsoft Office PowerPoint</Application>
  <PresentationFormat>On-screen Show (4:3)</PresentationFormat>
  <Paragraphs>45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Social Welfare Policy</vt:lpstr>
      <vt:lpstr>Introduction</vt:lpstr>
      <vt:lpstr>PowerPoint Presentation</vt:lpstr>
      <vt:lpstr>PowerPoint Presentation</vt:lpstr>
      <vt:lpstr>Poverty in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Contemporary Policy: Public Assistance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 Evaluation: Public Assistance</vt:lpstr>
      <vt:lpstr>Contemporary Policy: Social Insurance</vt:lpstr>
      <vt:lpstr>Policy Evaluation: Social Insurance</vt:lpstr>
      <vt:lpstr>PowerPoint Presentation</vt:lpstr>
      <vt:lpstr>PowerPoint Presentation</vt:lpstr>
      <vt:lpstr>Policy Reform: Social Insurance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Welfare Policy</dc:title>
  <dc:creator>Steven Greene</dc:creator>
  <cp:lastModifiedBy>Steven H Greene</cp:lastModifiedBy>
  <cp:revision>124</cp:revision>
  <dcterms:created xsi:type="dcterms:W3CDTF">1998-08-31T20:41:21Z</dcterms:created>
  <dcterms:modified xsi:type="dcterms:W3CDTF">2025-10-28T19:36:43Z</dcterms:modified>
</cp:coreProperties>
</file>