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5"/>
  </p:notesMasterIdLst>
  <p:handoutMasterIdLst>
    <p:handoutMasterId r:id="rId26"/>
  </p:handoutMasterIdLst>
  <p:sldIdLst>
    <p:sldId id="256" r:id="rId7"/>
    <p:sldId id="279" r:id="rId8"/>
    <p:sldId id="257" r:id="rId9"/>
    <p:sldId id="259" r:id="rId10"/>
    <p:sldId id="285" r:id="rId11"/>
    <p:sldId id="286" r:id="rId12"/>
    <p:sldId id="287" r:id="rId13"/>
    <p:sldId id="292" r:id="rId14"/>
    <p:sldId id="281" r:id="rId15"/>
    <p:sldId id="278" r:id="rId16"/>
    <p:sldId id="288" r:id="rId17"/>
    <p:sldId id="277" r:id="rId18"/>
    <p:sldId id="289" r:id="rId19"/>
    <p:sldId id="263" r:id="rId20"/>
    <p:sldId id="290" r:id="rId21"/>
    <p:sldId id="291" r:id="rId22"/>
    <p:sldId id="272" r:id="rId23"/>
    <p:sldId id="271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2C5C270-B298-BEAF-B123-CDEF49699F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B7BEC42-D5BA-FA91-AC2C-42F57C80C7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863657E5-FBAB-2AD1-AD23-BDD8A336D4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DB5DDDAE-5365-5116-E8D7-ABA2B265B3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609F9945-DE68-49F2-B31E-212B18FE9A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60CE96F-0F60-AF7E-2C1C-B5D2072136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5555D61-6480-DF19-D6D8-45A4387B94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019F460-B528-6251-2493-CF52A69D974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78D0A760-0B2D-2D83-7B61-EA7A9E663D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59447A4A-7761-A778-1DF5-D7EED76A8A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E69B34CD-84E1-6424-CB91-E99A5088B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3ED34A35-10F4-4830-A8F5-FCEB98CEDA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028529-584A-0DDF-ABD4-7D7EF4868C78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62F5D6-5BA8-C086-F0A0-30D2AEE16A9A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F5850A-DA94-F06E-977D-B469F725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0834A7-4CC6-0D6B-645C-CA65F6FA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A37D32-EC5A-6280-0E09-C82CB823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2F9256-A231-41B4-8F8F-84CB56BF7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90562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E465-4FEC-6258-A57F-DC5BAD56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565B6-5AD1-C204-D4EB-3E16C787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53DE3-7145-5D65-D416-292DBD43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0CEC-9F81-4721-8D42-152E2C12A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25800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78A50-92DC-318B-A424-2B3DBF4B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225C-7D48-1BA4-A320-B2457E0F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D7890-E123-5FED-5A94-4514FDA1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AC8FD-D6A1-4582-BDAB-DD7575E43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742446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0369D4-CD34-B68F-FC42-ECE0A300AAD6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5CB292-37B6-0BA0-B0FA-5631871CBC86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52A699-32B8-6A30-BE0C-24064D4E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905AF2-341B-4796-41C1-40993DAA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DAE59C-C187-EB03-E551-C107EB01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8DBBC-9A7D-408E-9585-1B389EC2F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50667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A8064-AEE4-2238-154A-F5A51C57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89FE3-844A-1925-DF3B-1217B8F0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CEE-1433-4EC9-C973-7B44B2B8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E893E-B348-45EC-BC97-D7B988347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646402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0B9119-2930-D87F-C7CC-7E9A2D7F07E2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09BFC8-204E-592A-1CB7-2F8DF491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519B99-BB09-C82D-8660-1A8810C9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B1B2E1-722B-AD44-4252-B4883F5D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30CEB-AC7C-43A6-874F-99C22EE12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908249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59D59E-8F73-2CE5-7015-6C35C982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6558-F87E-F20E-83E4-1FA9845A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9EDE-C912-B053-37CB-536028CD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652D9-A427-4E4B-BBFE-EC06267B1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26147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C97072-AC5C-16A6-1C37-5195C854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BD7252-285F-6ED1-F549-52F7E5FB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517C625-AAC0-DC14-A2DC-2594E5B0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8FE72-4704-47E6-AC85-6E608DCDF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62182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0A260C-F6B7-0571-CA58-DBB00F3F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F6D82C-EB4D-4588-974D-899FB3BF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EC6FD7-4D3D-466C-D20B-1E10B9FC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6531F-D23B-4147-B94D-B2D04DDDD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50859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C8892B-97FC-96E4-B4E8-74667EEF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B1A62C-828A-9444-C6F1-0980424C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08890C-CECF-F237-97F2-78E6F228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3E904-598D-4AF3-8AFA-FA8071104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2622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0A4538-F545-3D62-4556-A1A3325C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EF3856-D91D-4B1F-7BE1-1C548C93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9D048A-AB14-703C-EAFF-E88924B8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3EAF6-AA82-4460-B7C0-8F6312795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74286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59AC0-6AC6-F9CC-4596-A43A648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8EF3B-119E-EBE8-F521-A4D28269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95C19-9941-EF55-202B-5DBEF50B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08666-BCFF-41D4-B736-DCD097DC9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23750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CAAAC1-EE1A-5541-285F-39DAE90B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E20E5E-D457-9657-5E16-6B434C4E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83A401-6CD5-4016-4B62-DFB86E53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E57B-3D31-4321-A4A8-F61931C09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49076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651D5-1CAA-3A4B-4A59-D2385B3F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B23C7-8008-0ECA-FD2A-DB206311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0056E-F4AA-C0FB-E4E0-657E9C8D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8487D-B36D-4422-989D-254574DF4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604615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E2E4-FABB-88A6-E759-C13B98A8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00D05-26D7-C158-D01B-5D070B39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AE67F-D846-C8EE-20BE-61764B26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31BCE-68D1-4BC7-A24F-21BA4A2DB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40226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0F251-E796-340E-2EC1-8993C32D6B59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D3A52B-5A25-D33B-23D8-DF4B7F0E7EB1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E40A5E-7CB1-E624-A516-38E43BD4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81AA66-1E59-05CA-7407-BCD4446B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9A7518-6B55-6633-73A3-C5D56A47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E5AF1-AAB9-47A3-84E2-988D00051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914051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F3545-D945-745D-426D-5421391E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FDD56-A33E-5AE2-ABB1-08B53F92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9B0F7-7907-0E46-A52B-C7EACCE1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FFE79-94EC-4ADA-BC52-67D135FE7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91328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1204BB-DA8A-2264-78E1-4F77561DCE8B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1C73BA-7CE6-EA99-86FE-42D60264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27F75A-E324-B9B0-0CB1-F3AB74D3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D445B9-5D8A-5D31-4ADE-3239A550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AFFB-E05D-467E-A427-109B5B5C9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7820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BD1C29-B849-C2CE-EDB6-CCA5855A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886EF-244C-0DD8-5D1B-51C80B1E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A0CF9-8712-80BB-EDBF-60EC6680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77B57-61BE-4D95-A773-12BE3B6C8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951135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E2AC6F-8DA3-F273-200D-C4D0975C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D91FF8-94E4-5355-10DF-1E682987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D7D87C-2817-2689-9055-258D7CF4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2B64F-F76A-485E-A2C1-5970E49FB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59239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4BFAB9-B52F-881D-1470-4F1FAA77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CF0107-62CB-855C-FED3-89C526F2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9DC856-927F-2B97-7952-5B2FB53E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7BCC7-9809-4631-A687-8599AF184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94808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040068-40F1-BFC8-DB26-1521BD59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A9ABF8-65C0-AB12-70B3-B95DCF80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CD39B1-4C56-11D8-734B-33D86ACD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15908-93C7-423C-860C-7E016EBB8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2635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4EC3AF-81CD-EC17-10A0-64A34184F893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05CCDD-65E7-3298-B86C-1292A702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8BAF15-B650-F7F6-99C1-2D417A5D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6DE01F-EDA4-A916-30F2-C0DEC127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239F0-847C-4F80-B59C-AC306BCDA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081981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B93E5F-B8AB-5702-464E-CE4D1D75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109973-A4E2-3558-35EF-374CFEFD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4F1A71-42C2-85E2-9D80-3C588949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7BD9B-10EF-4335-A0C3-B093D8FE1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850693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74220F-E604-6824-8558-0495EF1B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D38A20-E9C7-DBA4-CFC3-3710FF5D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46A914-DA99-A842-DAAB-F81CCFA7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45324-5449-4923-B293-782024AD8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215336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DE31A-5C40-0DD1-5817-92C0E32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FFBB2-D0BD-FF36-8A76-88E693B4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1F93-BE9D-AE07-9784-AC228A5B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BEA40-EC6A-4D17-894F-779360BB6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566662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0D31-2BD1-749A-7804-E20DFBF2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A1722-C373-49FC-151F-A8978A04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68AEF-74FF-AD1F-DC8A-95ADC850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45AE-692A-401A-AFE5-740651B2B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285679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DA9C3-87C5-0A19-E2B7-36C3ACB7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4A30A-0678-CC11-C085-8C17F48A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407B-B022-0D6C-B15E-EF13E094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8D3B6-F4D1-4CD6-994D-CCCE4AB1C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961259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B074-7CB2-ACFB-A685-B0844738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1084D-5C05-5AA2-EB3D-3B49266B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44B8E-AF07-E3D0-2D4B-E5135E8F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9F714-B637-457A-A66B-914D6C796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41352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80DFE-14A9-AD97-F5A7-74EC4C2D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03F67-0913-9248-2724-406A69DB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86ADA-8E71-80E1-34C8-8921141D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9940-18AA-4BE8-B5AC-DF1925936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4992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8E004E-E05E-5738-41D1-5DDD3688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78BF44-F6BD-79FF-0FC0-A4DFCB34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6C9739-66C9-820F-E645-F7AD5D0F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665FD-69A9-47F8-BC1E-5FF7897F6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239104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D7F841-6A24-EEA3-6238-E694388F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C3269B-6980-1CB6-EBA1-6A2FD215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D57E79-B2C0-998A-4598-7735BD84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EB410-C05B-46E4-B63A-FBB6D8D4E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588281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CEFB4E-1471-AEEE-BB07-88210515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A3804B-5C0A-328C-ED2E-A26E026C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C76E18-DDC5-24FE-5AB2-57CE2E8D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3F13F-7439-4DFA-9705-B9C3F9D19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39115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0E8B46-7CAF-6FC7-4691-A27CFBF3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80213-84C8-BA3E-3F7D-51708FDA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DA541-05A4-A8E8-947A-591A7E87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AC22B-0F13-4809-9D4A-CD21B2C89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97112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B3B18A-3A56-5B9A-8867-51C4682F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BF645B-FD21-D0FD-46E6-B800FFC2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411CD2-A918-26E9-4171-B8FE5A78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A15E0-DEE6-40EC-9536-44EB9516B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088063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8FFA80-0DEA-DBBB-7879-23132DC4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DEF8DF-CC43-6D6D-5828-FFAA9A62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7BED19-AB13-44F9-1B4B-331F2DBE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E55D-8908-4021-9EA0-6D4588244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418894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EBA890-0D03-54D9-69F5-EEF1DA5C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C68730-5CEF-044B-CCB8-2C26E169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36CE46-95D4-5DD9-C214-7E65AE48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9EF6A-700E-48BB-A1B9-A919E793B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1386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256D2-7EE2-12DD-4AD7-FC475C1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0D3CD-0574-0E48-547B-5DF29DB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53634-E5D8-64D0-49DA-A2898885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A9ACE-A4BF-4671-A2AB-5B5F2BF51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445228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9A96-C6A5-F417-C7B6-0AA96FF7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1B66-E7EC-B1DF-0285-F4E4E667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7CE8-DEE4-6CEA-9FDD-5C418882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BAFB3-24C9-4901-ABDF-BBB1815A4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388873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E7B04-9CE4-D0F7-4822-A2158C1A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EE9A8-42B8-D4CF-6516-06AEA379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99D03-930A-F688-ABE5-D64AE18B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6E08-8147-4FE1-8C98-58FB2A02F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026449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2777B-EC73-6653-7A28-6D499D3C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13426-D965-06FD-596B-0A9D4A8B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8297D-C32E-90D8-C7BC-BE236115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88FC0-CC65-4582-AC35-9E1ED8CFE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74353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AF9A5-1696-A27D-03CE-00A6C6C8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666D5-36EE-F10D-B431-2DCD1EB2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7940-3C9E-50FC-D5EF-728CCBDF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58E5D-150C-49B4-BFCA-EAB85EECE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8156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87B2CC-DEC3-A1B5-C312-B1C936E8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BBA8FE-7296-EA00-2E83-653D0F5B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593491-6D88-1FAE-129A-D626658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6D953-60B2-46DA-8245-3DD9599DA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091549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81C3D3-D471-1954-B6CB-CAEF6EB3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02EFC8-BB36-CFB6-B32C-95CFE197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661B4A-480F-7109-0A18-94A7E395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C46ED-27EC-44BE-A29E-337591C0D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0552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9EC2BE-C2C6-7643-DC17-1FDE96AC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D2E13A-8441-5FB4-83E9-19D8F6B4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7C5187-A6E1-5C55-C20D-4F7DE068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FFA79-F3D3-480B-BE61-4DAD03981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4283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7ED314-14D0-CC45-B57E-696407C2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96E015-F4CA-143E-9AB5-1C466F79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B8CB9F-6CDE-C1CD-E401-DEA20262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15FFD-D9B9-480A-88D7-27DFA0E8C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465670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B41981-B76B-FADB-A7EC-CB03A394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4D75C4-6D98-2B21-BAA1-1CADD5AF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F29B1F-0E7C-3623-789C-A87FCB4E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8EF9F-46C0-420D-91B3-F31C6D851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15531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46EF26-3F4A-D780-A6CD-597FE568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3FA200-C110-27B2-8746-5C1DDDA9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75FD5B-29A6-3DEC-D831-BD3A1ED5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784D6-0C73-4381-BA2B-E03C9D5AF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329697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E1B752-7E2F-2BF6-660D-10A1EE87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C60473-1C1F-0798-23BF-0C0F25E6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BE32E0-8A07-9C24-E2A5-650107B9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19F94-8534-43FE-A13B-EBD454261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735516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1351-60C4-ACAC-F927-6285557C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EF9DE-B4AB-BCA3-8B24-8F9F698C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41295-081A-62CF-D325-CDDA54F3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E062-1B8B-40A1-94C0-FC8B98D0D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144792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44B34-E659-094A-5B33-1A02B009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864B9-B243-5E40-6406-C379084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D8439-F21B-2270-EBC0-90509315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8AAA-507B-43AB-990C-2C3AB9585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572124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8C5D4-BA60-17B6-9A16-8C8F4A42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7D5F8-10B9-8132-30C3-8FFACA58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7E05-BF8D-AD2A-7FBD-420BA90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624D5-6F76-4F40-925C-0ED44A8C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097979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52603-0BC6-2A77-A760-434E5885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97F30-F97E-4E3A-D14A-92334D6A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F2BC3-8613-27D0-E9A1-0D6B8565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FFAE5-EA71-4EEB-813A-05F3EB429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746065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89304-376D-0DF8-73D0-6FDA6546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C222-7D41-8818-3A9D-BF50BB14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89712-CAA8-32DA-D4B8-3A7A4DC0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5858-FAA2-4017-83A7-50ECF3514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486443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21D5C3-EB5E-D208-5428-ADF41A9C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42AEF9-B5EC-054C-3A4F-8E882652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17CB8E-3BE2-D955-6869-18762EFE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14A11-B7E4-47AB-865B-0E6653A8E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2807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8458A3-C837-4964-E002-F8EEA058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5E4AF6-7F81-5ACA-2D27-4DF5B8C5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7D7ABF-93BE-1C0D-7AF2-5816ADC3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6F0AE-60D9-40AB-8B16-148823AB9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83983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1C9116-CB41-E08C-D9B8-9501963F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0BC43C-B86B-E007-2008-B135E837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018B92-FDE2-232E-4F3D-8EFE9EC4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72039-2A3A-4AFE-8DD7-62569EEFA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599923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337054-7DD7-EA73-1C6B-D2D4399C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D20E3A-8238-B503-9111-CE01BE09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24D8F6-AD6B-EC71-FACE-F7AA82C7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0EEDB-99FB-4AA0-B8DD-ECD61D4F7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852621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3498C5-8F37-E5C5-45BD-DFD9544B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39A012-E090-A5CA-84FD-4B175456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732283-059D-7654-07F9-B0B7CFD8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81C32-B30C-4D12-8058-E8971B12B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478546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FD5AD-89CA-5459-FCEC-ED45AA46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A2F743-9FA7-A4E7-8A62-07872422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FD461E-D9E5-FEE6-C52F-730DC040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0B98F-762E-4163-B92C-1A12E8105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49131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64C64D-D259-4A4F-3976-6D35B5F1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939653-E164-0320-3DF8-A4AD4832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183A50-0FCD-6ACC-2BA1-684E18AA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897AF-E1B6-4F82-B6FA-2B58BDA80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47976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24DDB-80DE-965B-BE5B-0095E49D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C0F89-3EB2-7004-CD70-6B2FFB94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C960A-ED59-7DD9-F359-2456D8DD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8327E-6155-4F05-8018-C7D355F50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357025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4DFC6-3E1E-F6E9-3F98-33E6E50A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F7A8B-0F0F-E266-64B3-D6030545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2C30C-F6E5-CBAE-264D-FD72083A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E3893-02ED-4E82-A7E8-5DFF46650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42057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0C41D0-0F5B-AF4B-6361-7FB385D4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F5077D-D126-07E1-4085-CC291975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C4EAB4-18F7-D661-5BA8-90648189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6A844-0976-4453-A284-DBD87B0CD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69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1F5B8F-2A1E-8B28-5B8B-778FD36C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0E1C81-3019-4DFA-825C-A0A3A82A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366F89-DDC6-763F-BDC8-7D2FCDE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8E270-79DE-424A-9B70-E7A080179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229304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7AD861-BD09-EB4C-13EA-61ACF3AF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34DDD6-6923-A023-6D8E-32ABC673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521C09-FB06-143A-4756-7CDEAC26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EB88-DDB6-410D-8FD5-687903325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93762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4CC259-C871-E190-B446-AABEBDE1EA0D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4DB72BC-4335-0E19-AAEC-DC78642B58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3641AB2-67CB-4AFE-5C67-7A1E915AD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C230-B0EC-8DB0-B8D9-DCB56D8CA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BB109-A112-9F18-27CE-56EC1AF8C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B0CF-63D0-E05B-2CB8-7FC74B589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CE09968B-7159-436A-8733-B18F26F1AE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3954" r:id="rId2"/>
    <p:sldLayoutId id="2147484015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8EFCFA-A70C-D141-8394-8FB7B047813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B0B60703-EF7D-DF31-C9B8-E75D26D759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1D5884DC-3249-8946-5EB0-6CD9F57055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3F94D-C138-2B27-B61A-7884F61D9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1AE64-49D5-7801-56C5-161D7CB33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57061-D31B-0545-6A14-3772719E1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6C1A809-F6FA-4E02-A672-673C4F1C6C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63" r:id="rId2"/>
    <p:sldLayoutId id="2147484017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7E9CDC-41AC-7BB3-AB0A-AF7F48D05CB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89E78FFD-B847-0667-6DE1-1BD00A00DD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C7F7F64D-9E43-FAA0-2B2E-688F5C071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94722-016F-3A70-E1B3-EF74CFB23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5EBBF-2574-C3D6-962B-4F62A2391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B3AC-A969-F417-CCE0-E98CD4910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3E0C815-FF51-41DB-9CFE-F148F82B7E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3972" r:id="rId2"/>
    <p:sldLayoutId id="2147484019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09DAA1AD-DB72-8E90-6C15-0B8266FDA8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F7A3AD66-ACB5-1B3E-FE73-158BCF2321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0D871-B8EE-C0E4-559D-C233CF0F1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E3ACB-0657-50A8-289B-CEEC62136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FBAB-B60B-30E5-73B8-A338AFBF2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BAEB1F8-9EB7-43AD-AC13-CFF86CCD98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190AE5A0-C97F-FC81-FD43-1A67E13883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773EA8F8-EC27-4A8D-3E8B-2B1D8456E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BB24D-CE24-11DA-0D45-6FE3DDC77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1BA39-1030-AFD8-0B1F-5CDF3EA05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B93A1-1384-CC5D-7C73-E4821A96A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C2FB07-47F9-4D99-B29B-3E62D97A66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579211B4-8ECB-6C41-990B-15139F0D22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B5A347BF-D95B-93B5-453F-D0CAD46404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417F6-6885-0396-C750-39E0BD8E0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9CBDD-AFB2-66D6-DA07-5D44A449B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E298-B24B-AFB0-94BD-A47B9F9B1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EBBA34A-F3A4-4598-BBF4-04DFDF3777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9438696-499B-9743-6124-7A831054BA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2" y="2763901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sz="6600" dirty="0"/>
            </a:br>
            <a:br>
              <a:rPr lang="en-US" altLang="en-US" sz="6600" dirty="0"/>
            </a:br>
            <a:br>
              <a:rPr lang="en-US" altLang="en-US" sz="6600" dirty="0"/>
            </a:br>
            <a:r>
              <a:rPr lang="en-US" altLang="en-US" sz="6600" dirty="0"/>
              <a:t>Institutions and Policy Making: Congress and the President</a:t>
            </a:r>
            <a:endParaRPr lang="en-US" altLang="en-US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007CC4C-842E-3741-D2EA-D623F7549E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B684AC-2512-22EE-49CD-60D4121A61F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US" altLang="en-US" sz="4000" kern="0" dirty="0"/>
              <a:t>Party polarization in Congress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B644722C-220D-C50A-05D6-16D6C395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22375"/>
            <a:ext cx="90424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B83251AB-A7E4-2A84-B80B-0A5C886D2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848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0A5DCAE-C364-4431-1214-80471BC1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Growth in Filibuster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DBEB723C-056A-495C-DE14-050B91B7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564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C97EEC99-88A8-723C-D35B-6DFB22A26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661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6F96040-9990-79EC-C2C4-587F6369D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/>
              <a:t>Presidential Power in policy making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4F1341E-E163-2E74-66F4-E88B592A06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153400" cy="5105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Strengthening Presidency</a:t>
            </a:r>
          </a:p>
          <a:p>
            <a:pPr eaLnBrk="1" hangingPunct="1"/>
            <a:r>
              <a:rPr lang="en-US" altLang="en-US" sz="2800" dirty="0"/>
              <a:t>Modern Presidency</a:t>
            </a:r>
          </a:p>
          <a:p>
            <a:pPr eaLnBrk="1" hangingPunct="1"/>
            <a:r>
              <a:rPr lang="en-US" altLang="en-US" sz="2800" dirty="0"/>
              <a:t>Growth in implied powers</a:t>
            </a:r>
          </a:p>
          <a:p>
            <a:pPr lvl="1" eaLnBrk="1" hangingPunct="1"/>
            <a:r>
              <a:rPr lang="en-US" altLang="en-US" sz="2400" dirty="0"/>
              <a:t>National security</a:t>
            </a:r>
          </a:p>
          <a:p>
            <a:pPr lvl="1" eaLnBrk="1" hangingPunct="1"/>
            <a:r>
              <a:rPr lang="en-US" altLang="en-US" sz="2400" b="1" dirty="0"/>
              <a:t>Executive orders</a:t>
            </a:r>
          </a:p>
          <a:p>
            <a:pPr eaLnBrk="1" hangingPunct="1"/>
            <a:r>
              <a:rPr lang="en-US" altLang="en-US" sz="2600" dirty="0"/>
              <a:t>Presidency in national security/foreign policy</a:t>
            </a:r>
          </a:p>
          <a:p>
            <a:pPr eaLnBrk="1" hangingPunct="1"/>
            <a:r>
              <a:rPr lang="en-US" altLang="en-US" sz="2800" dirty="0"/>
              <a:t>Veto/veto threat</a:t>
            </a:r>
          </a:p>
          <a:p>
            <a:pPr eaLnBrk="1" hangingPunct="1"/>
            <a:r>
              <a:rPr lang="en-US" altLang="en-US" sz="2800" dirty="0"/>
              <a:t>“Going Public” and the “Green Lantern Presidency”</a:t>
            </a:r>
          </a:p>
          <a:p>
            <a:pPr eaLnBrk="1" hangingPunct="1"/>
            <a:r>
              <a:rPr lang="en-US" altLang="en-US" sz="2800" dirty="0"/>
              <a:t>Presidential popularity</a:t>
            </a:r>
          </a:p>
          <a:p>
            <a:pPr eaLnBrk="1" hangingPunct="1"/>
            <a:r>
              <a:rPr lang="en-US" altLang="en-US" sz="2800" dirty="0"/>
              <a:t>Hardest Job in the world?</a:t>
            </a: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161AB-0A1E-9A2D-6770-2A10093C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81" y="1219200"/>
            <a:ext cx="8295237" cy="42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83080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C8936-AA17-D415-AAF9-B57D91C4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73633"/>
            <a:ext cx="6854328" cy="61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53272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51E9A56-6BA2-CA0A-37FF-527DBD6E6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Policy at the State and Federal Level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0CEA213-9AE8-EA9D-DB24-2521F5009A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Federalism in the Constitution</a:t>
            </a:r>
          </a:p>
          <a:p>
            <a:pPr eaLnBrk="1" hangingPunct="1"/>
            <a:r>
              <a:rPr lang="en-US" altLang="en-US" sz="2800"/>
              <a:t>Federal powers</a:t>
            </a:r>
          </a:p>
          <a:p>
            <a:pPr eaLnBrk="1" hangingPunct="1"/>
            <a:r>
              <a:rPr lang="en-US" altLang="en-US" sz="2800"/>
              <a:t>State powers</a:t>
            </a:r>
          </a:p>
          <a:p>
            <a:pPr eaLnBrk="1" hangingPunct="1"/>
            <a:r>
              <a:rPr lang="en-US" altLang="en-US" sz="2800"/>
              <a:t>Pendulum of Federalism</a:t>
            </a:r>
          </a:p>
          <a:p>
            <a:pPr eaLnBrk="1" hangingPunct="1"/>
            <a:r>
              <a:rPr lang="en-US" altLang="en-US" sz="2800"/>
              <a:t>Grants</a:t>
            </a:r>
          </a:p>
          <a:p>
            <a:pPr lvl="1" eaLnBrk="1" hangingPunct="1"/>
            <a:r>
              <a:rPr lang="en-US" altLang="en-US" sz="2400"/>
              <a:t>Categorical vs. Block</a:t>
            </a:r>
          </a:p>
          <a:p>
            <a:pPr eaLnBrk="1" hangingPunct="1"/>
            <a:r>
              <a:rPr lang="en-US" altLang="en-US" sz="2800"/>
              <a:t>Finding a balance</a:t>
            </a:r>
          </a:p>
        </p:txBody>
      </p: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promisedlandmed">
            <a:extLst>
              <a:ext uri="{FF2B5EF4-FFF2-40B4-BE49-F238E27FC236}">
                <a16:creationId xmlns:a16="http://schemas.microsoft.com/office/drawing/2014/main" id="{86BC45EA-BD6F-32DA-FABA-9D5AEE6B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9342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7A21133-192E-953F-CB96-4C59CE49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Congress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C3DA744-5E9D-833F-4871-79240B79C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EB4A4D9-F6DB-88D1-5ED6-7B7F26168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legislative process and policy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6BBAFC7-DF13-E2BA-23ED-26D2CDD80D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a bill becomes a law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F11AB64B-08C7-DF8F-028E-53C8AEF8691E}"/>
              </a:ext>
            </a:extLst>
          </p:cNvPr>
          <p:cNvGraphicFramePr>
            <a:graphicFrameLocks/>
          </p:cNvGraphicFramePr>
          <p:nvPr/>
        </p:nvGraphicFramePr>
        <p:xfrm>
          <a:off x="1447800" y="3124200"/>
          <a:ext cx="5140325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520700" progId="Equation.3">
                  <p:embed/>
                </p:oleObj>
              </mc:Choice>
              <mc:Fallback>
                <p:oleObj name="Equation" r:id="rId2" imgW="1016000" imgH="5207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24200"/>
                        <a:ext cx="5140325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24805B4-1E73-DF2F-7147-606DEC9AA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Features of Congressional Policy Making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BC1F3EB-7208-A6F1-275D-FDDA0CEEEC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Central role of Committees</a:t>
            </a:r>
          </a:p>
          <a:p>
            <a:pPr eaLnBrk="1" hangingPunct="1"/>
            <a:r>
              <a:rPr lang="en-US" altLang="en-US" sz="2800" dirty="0"/>
              <a:t>Difficulty in becoming law</a:t>
            </a:r>
          </a:p>
          <a:p>
            <a:pPr eaLnBrk="1" hangingPunct="1"/>
            <a:r>
              <a:rPr lang="en-US" altLang="en-US" sz="2800" dirty="0"/>
              <a:t>Party polarization and policy gridlock</a:t>
            </a:r>
          </a:p>
          <a:p>
            <a:pPr eaLnBrk="1" hangingPunct="1"/>
            <a:r>
              <a:rPr lang="en-US" altLang="en-US" sz="2800" dirty="0"/>
              <a:t>Congressional disempowerment</a:t>
            </a: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369B56E-9424-1257-2DD2-19D2F125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/>
              <a:t>Party tribalism</a:t>
            </a:r>
          </a:p>
        </p:txBody>
      </p:sp>
      <p:pic>
        <p:nvPicPr>
          <p:cNvPr id="19459" name="Picture 2" descr="partisan animosity">
            <a:extLst>
              <a:ext uri="{FF2B5EF4-FFF2-40B4-BE49-F238E27FC236}">
                <a16:creationId xmlns:a16="http://schemas.microsoft.com/office/drawing/2014/main" id="{C710501E-D3D6-2751-94B1-AB947787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5709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8F986B6E-3B81-78A7-3D21-A7B39108F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06730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A54E065A-E262-9DD1-8133-BAEA33519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200150"/>
            <a:ext cx="6496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4905E9-2280-E54B-B3BE-FFD3CAC8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716218"/>
            <a:ext cx="8305800" cy="54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21819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CAE82CEF-701A-EAA2-461B-AB276BCB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343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931744D5-F562-40F2-BA40-98D27E7E5832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B5E914F6-74F5-4743-8947-4390DFC73842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A9C4EC1E-97B2-41D1-8D0D-9270BA1CE7F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D54AE315-733B-4C09-BD2E-885E46E25A6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47254A03-FBA7-445B-A5D5-C9A1282EBE19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248A5CE5-AA64-49CB-A28D-CC830828EE87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PSTemplate2</Template>
  <TotalTime>669</TotalTime>
  <Words>126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Times New Roman</vt:lpstr>
      <vt:lpstr>Arial</vt:lpstr>
      <vt:lpstr>Corbel</vt:lpstr>
      <vt:lpstr>Calibri Light</vt:lpstr>
      <vt:lpstr>Calibri</vt:lpstr>
      <vt:lpstr>Theme1</vt:lpstr>
      <vt:lpstr>2_Basis</vt:lpstr>
      <vt:lpstr>3_Basis</vt:lpstr>
      <vt:lpstr>Office Theme</vt:lpstr>
      <vt:lpstr>1_Office Theme</vt:lpstr>
      <vt:lpstr>2_Office Theme</vt:lpstr>
      <vt:lpstr>Microsoft Equation 3.0</vt:lpstr>
      <vt:lpstr>   Institutions and Policy Making: Congress and the President</vt:lpstr>
      <vt:lpstr>Congress</vt:lpstr>
      <vt:lpstr>The legislative process and policy</vt:lpstr>
      <vt:lpstr>Features of Congressional Policy Making</vt:lpstr>
      <vt:lpstr>Party tribalism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in Filibuster</vt:lpstr>
      <vt:lpstr>PowerPoint Presentation</vt:lpstr>
      <vt:lpstr>Presidential Power in policy making</vt:lpstr>
      <vt:lpstr>PowerPoint Presentation</vt:lpstr>
      <vt:lpstr>PowerPoint Presentation</vt:lpstr>
      <vt:lpstr>Policy at the State and Federal Level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Congress, President, Policy</dc:title>
  <dc:creator>Steven Greene</dc:creator>
  <cp:lastModifiedBy>Steven H Greene</cp:lastModifiedBy>
  <cp:revision>91</cp:revision>
  <cp:lastPrinted>2019-01-22T17:55:54Z</cp:lastPrinted>
  <dcterms:created xsi:type="dcterms:W3CDTF">1998-08-31T20:41:21Z</dcterms:created>
  <dcterms:modified xsi:type="dcterms:W3CDTF">2025-08-26T20:07:10Z</dcterms:modified>
</cp:coreProperties>
</file>