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16"/>
  </p:notesMasterIdLst>
  <p:handoutMasterIdLst>
    <p:handoutMasterId r:id="rId17"/>
  </p:handoutMasterIdLst>
  <p:sldIdLst>
    <p:sldId id="256" r:id="rId7"/>
    <p:sldId id="278" r:id="rId8"/>
    <p:sldId id="259" r:id="rId9"/>
    <p:sldId id="260" r:id="rId10"/>
    <p:sldId id="269" r:id="rId11"/>
    <p:sldId id="270" r:id="rId12"/>
    <p:sldId id="271" r:id="rId13"/>
    <p:sldId id="273" r:id="rId14"/>
    <p:sldId id="276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206" y="-7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1533959-C9B2-A459-AB45-C855216D0F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9" tIns="48410" rIns="96819" bIns="48410" numCol="1" anchor="t" anchorCtr="0" compatLnSpc="1">
            <a:prstTxWarp prst="textNoShape">
              <a:avLst/>
            </a:prstTxWarp>
          </a:bodyPr>
          <a:lstStyle>
            <a:lvl1pPr defTabSz="968206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E070BA1-BF07-1D3E-DE54-92F20312DE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9" tIns="48410" rIns="96819" bIns="48410" numCol="1" anchor="t" anchorCtr="0" compatLnSpc="1">
            <a:prstTxWarp prst="textNoShape">
              <a:avLst/>
            </a:prstTxWarp>
          </a:bodyPr>
          <a:lstStyle>
            <a:lvl1pPr algn="r" defTabSz="968206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8D26482E-07F5-2FF0-F9ED-D421A20B02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9" tIns="48410" rIns="96819" bIns="48410" numCol="1" anchor="b" anchorCtr="0" compatLnSpc="1">
            <a:prstTxWarp prst="textNoShape">
              <a:avLst/>
            </a:prstTxWarp>
          </a:bodyPr>
          <a:lstStyle>
            <a:lvl1pPr defTabSz="968206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A325F8BF-0FB0-8863-D990-E09A81BF532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9" tIns="48410" rIns="96819" bIns="4841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/>
            </a:lvl1pPr>
          </a:lstStyle>
          <a:p>
            <a:fld id="{29550B36-9435-48AC-8EF6-6677B4CC9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88231AA-75B0-C2D6-B4EF-E10B29A383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9" tIns="48410" rIns="96819" bIns="48410" numCol="1" anchor="t" anchorCtr="0" compatLnSpc="1">
            <a:prstTxWarp prst="textNoShape">
              <a:avLst/>
            </a:prstTxWarp>
          </a:bodyPr>
          <a:lstStyle>
            <a:lvl1pPr defTabSz="968206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C27846D-9598-4E26-ECB1-A10BF57335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9" tIns="48410" rIns="96819" bIns="48410" numCol="1" anchor="t" anchorCtr="0" compatLnSpc="1">
            <a:prstTxWarp prst="textNoShape">
              <a:avLst/>
            </a:prstTxWarp>
          </a:bodyPr>
          <a:lstStyle>
            <a:lvl1pPr algn="r" defTabSz="968206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D76A88A-6CF7-A455-1D59-D5D2254C15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DC6C8EAB-D1D1-9302-6737-171C25F3DC6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9" tIns="48410" rIns="96819" bIns="48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8532F686-9DDC-28AE-CECE-A92CE4FBD4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9" tIns="48410" rIns="96819" bIns="48410" numCol="1" anchor="b" anchorCtr="0" compatLnSpc="1">
            <a:prstTxWarp prst="textNoShape">
              <a:avLst/>
            </a:prstTxWarp>
          </a:bodyPr>
          <a:lstStyle>
            <a:lvl1pPr defTabSz="968206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24535318-C824-109B-B560-0E27B6F7EF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9" tIns="48410" rIns="96819" bIns="4841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/>
            </a:lvl1pPr>
          </a:lstStyle>
          <a:p>
            <a:fld id="{2E30A22C-1D93-40A3-9F13-20E5AC6857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0A22C-1D93-40A3-9F13-20E5AC68574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35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A5F22-D824-E252-153A-FB28E72F5F14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1EB0E5-1E7E-E5C6-47C1-27610A0B1338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A721F70-12FB-9AF9-3D64-1F7097EA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35DD0E6-D9B7-6A1D-5851-AD76F700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229384-3C5F-99CD-0CC6-A53240EF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6A6D6E-5341-458E-A616-751997D0F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62705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328A7-B4E8-BFBE-B89F-E54D5375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5DD2E-094D-47D4-FD99-5B4DA0E6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09A0E-9458-8BC9-BE97-2F728F7C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3B2D3-C9E5-492F-9C8D-EC37D583C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643800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92FE8-7FBA-1CE8-A185-4218D2C0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7749A-3360-3B17-578A-F1B1E351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DC8EE-14DC-94BA-5DD0-F899C30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43C79-026D-4A12-A610-F1B5F6EFA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25955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46D1-34D8-1D01-E71C-A85FA556D041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256218-21DB-38BC-52BA-5E58A8B80CC5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EABEBC2-B671-D8A3-C2A1-256BC932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6FC868-6C3E-B352-2EA1-C182CF60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2E91D5-0215-6C47-BE7D-94134312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EAE95-7F69-49C3-A55E-22D7C7176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49469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C4772-E74E-1010-173B-36D65B40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FBAA3-BE9B-0757-F1D4-D35C6C11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54A09-3837-CD75-3CAF-1D205239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F5A6A-898F-47C8-8F88-B33BA462B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384399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1DD921-1446-EEF5-20B1-4B21960E57BA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76F343-E48F-B07A-E963-2D8ED219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D818BF-E00C-2AD2-FC2D-7DED1C7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4975DD-D80D-7ED3-8281-B421BBE7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CCE3C-C623-4508-9CF4-EB1AE5ABF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61888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F57451-759F-4CC2-D659-6C865511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69C02-2F89-B9F2-6086-7BF67FB1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0C6A4-F509-A023-C8B5-14E772D5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67757-5952-48AD-8F0C-EC2A5BF19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128888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59502C-E0C5-14E6-0A3A-483A5CF73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B835082-BD91-1D9D-E073-6037CF73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94091B0-FA1C-84AF-53DA-1A5EFFA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D1894-BE42-478E-B480-6D78008AD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862057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DA03E9-54B7-DF4F-E10E-CAB7168F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ACE6DB-6F75-A187-0242-EA7CF6CA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11A9C6-0BEA-5BDB-7F67-35B4FE4B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8AFDB-3420-44C6-934A-FE000475A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804486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B659A2-4CDB-58F4-CFCD-1BB43C8C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622985-D0C8-F468-616E-E40A225B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B35673-9210-240A-3E75-C599E9B1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8F624-D657-4172-B2A7-33C6C00A6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407126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A87F1F-B8A8-6B59-0549-D1D1FEC0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3FE1AC-952E-4F05-1644-7177369D6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82F9D2-44CC-D84F-8300-4C98A093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EF85-3BF0-4942-AD13-A4D90568E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29835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D23CF-4D57-E5F5-8061-D1629D61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D7633-0A2C-FFC6-3B99-50E60F55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4F4E3-18CF-4025-615F-9A400B03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35990-4DCE-4C0F-B74F-84F170A61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07290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BC744D-2345-01D3-4CA5-1C301BDB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869D1B-6A27-5304-146D-547F6A52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A7216D-A83F-E0CD-0F2F-CA9625CA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95E8-737B-4E63-B29C-2628CD731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91911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D96AF-519E-FA6C-AC52-371150C4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F091-C885-9161-F6B9-4B4E8B0D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46449-EA04-C0BD-F73E-D3EC6A03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4768-9574-4B82-B06E-B61B5E655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112781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034F6-F1F0-1DD2-6BDD-E431897A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3DAD4-0AC7-16F8-296D-D40890AF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7B815-2FF5-2764-6C41-AACCFBCE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AE329-4F82-42BE-B762-F03BA0CDC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45139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28FB3F-579F-B704-C328-4A90C947ED02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9EF18C-DA25-B0EB-F254-85A306DDCE63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97BF530-4376-3DB2-291A-20D74133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73242E1-51F5-4951-162C-E04974B2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377CE50-DF17-D133-FE70-3A9FAE93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65CB0-BA51-476C-98AB-1CCCDD98B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139056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FA641-4EE2-CFD6-9B16-7764E423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05902-3FD6-4EED-8DB2-217280C0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E9F1B-5E97-7921-0132-759A896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3BD1E-962D-405E-B029-1F78180B7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836256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CDC44E-F409-7096-78C7-EBB22CECB5FF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C57E58-F8EC-E72C-9F08-98F17BCD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6D842B-EE02-7EA9-0973-1854BD23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4C3881-6D5D-F281-5814-20CCFFAD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2C594-BC88-4E3F-AEA4-F85CF929C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513980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607622-FAB9-3569-C95C-8C069EE1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E6630-EA21-58BC-F002-28219090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70E0B-83CE-90AE-531D-47DF3790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6238-9C13-4EC3-B517-CC00811D0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81617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80163E-3D58-01D7-5529-D7E9291E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414E4-4F4F-6716-81BE-B9C8A2CD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785313-6817-E47B-5623-7256640D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4C1A1-4878-48F0-AD89-5EE5E66F1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826693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794FF7-F090-7B60-8B2C-18C6221C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C993E3-F8AF-AE2F-C6E1-FF5C275D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4C1F22-634E-4AFA-C439-FE1DB86A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2A3B2-7AAB-4780-9E5F-EB69E1510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797231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7CDBA64-52B5-BA17-225C-D4E82F5E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3FB681-B3BF-8EE4-BCAF-B67A33FA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553707-4BC2-0B7A-1811-F111988B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171AA-05BC-4DFE-BC89-73F1E654E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88352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9D7465-B94D-CA62-96D4-756A3105FA6F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BE4F9C-A2CA-3CB8-0A19-9A73EF0E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17A319-93FF-234D-9C47-E5B1937D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4750E7-BDBC-3BDC-95DF-E9E60A49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98166-A64E-4574-97B4-2E2DDB86E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452190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1054CA-9E1A-49FC-1D83-226B93EB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A6962C-A371-BCA0-B908-58E4ED44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2B7D32-8E00-9D45-720C-A3BDAC2A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18946-97A0-46EA-97CD-078AC2902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61816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A5F8E8-D015-3222-799C-66927567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F4DE5C-AE6E-5545-7CCA-4A8061DA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345E62-80EF-F1A8-ECE6-4995DAF0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026DE-A730-402C-A15C-247F860DF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157724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DFB1B-3F32-A09F-6C17-B65D1A41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810D1-3C9B-5EF2-F593-A6012DC3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113D8-DC86-7FA5-A0C2-78A5440D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C808C-96B9-4646-B959-05AB21016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246886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F9F7B-6F73-6917-5B92-8E82C0E6D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F55EA-5CB0-5A12-D0DC-DAC060D8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4C7E1-56F7-05D4-9085-20E0E03A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8B557-CDA9-4CC2-BFC3-FBC12DBDD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050318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2ABBC-D557-E4B1-DC47-9D808A5C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1AB4B-BFAB-6E50-7A3D-87351B0B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E4B62-432C-9A14-5247-4B66E230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8C6C-CA1A-4F4E-8163-56AA2233B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749384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756A1-F1CD-0010-A11C-16A8FF92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861EF-B3A9-9584-A736-11BB2F56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E3E00-DDBA-BF2D-042E-62CF09A2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1A780-827B-4CB2-8682-4027AB56B5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74280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611B6-0647-005E-358E-DC20DB98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5E5F2-43FD-0404-C750-5CD4A4F0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4D51F-7ACB-2F78-1059-F015D475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6F124-643A-4805-9216-31958F63E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831623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2662B8-EC2A-B619-AED2-E229832F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560E16-B688-CD7E-D5F3-FE5978630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39A3F3-B096-8A81-20E2-6EDA86A0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4BC7C-6867-4839-8C0C-B07A61825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377652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A688FD-308C-7537-8700-BA6770CB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03F805-03F0-0735-F816-F6E64724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2B6DAE-36C9-9BDB-2AFE-EF60F50A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718A4-488C-4021-8E9E-C1D0C46E4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676956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F8D67B-7B92-A215-6CD5-A2891CC36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1174C9-C087-9078-E94D-3F91D9934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56E032-BEF2-1452-0EF7-E200334F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AD7B9-C3B9-4DEB-ABE7-B55AC810F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2881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7DD9D08-82DB-ED61-F14D-24369EF73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4CA9C-CBBA-9E3E-AB3E-6337D65E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56E7-51E1-8A78-5B84-1912E26F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D4BF6-DDD4-4942-849C-3C4DFF1E5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422322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43D2AB-AB75-F3CE-9D99-A00B559A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C0DD2D-423F-456D-2CCE-CFE127CC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C64DB8-3518-2970-4114-64DC1BED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2975C-04ED-4A57-A573-7615C10E9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279898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5E5FD9-E5C2-5717-F943-19DEB5017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8AC13D-1825-A134-4F8A-1131EFBF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824CB4-1D6E-7277-5452-4465DA8D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041BD-E7D4-47B5-8C61-32A6BD29A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297996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283A95-4746-4C0B-ECB5-5E268A70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FA3F72-E8C6-FE57-A8CC-A7464019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5C8A05-D561-0EF0-1A1D-8C8CA1E6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10722-9A00-4BD9-BB05-63F9E8F39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495124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45617-E81C-334B-463C-32322942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82FF6-860D-55BF-3B19-707EBC73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668C0-A440-020E-66F3-FE92176D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E26A1-C38E-4EAB-9A43-7721BFDD3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312616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D0E3D-B960-60EA-0D05-4871FFE7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8F877-6289-A2BE-2945-FE0487E8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9C904-623F-036C-7F38-F23488AA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FFEC4-E84A-4FD5-A14D-0FF4D476E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153773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B859F-723C-27E1-D313-9947F3C5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2386E-64AD-D37F-B928-9F8DD3D4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B0B9E-6D39-58C6-D802-AE365287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D0EE9-2DA3-4E19-8A22-9C2D96D23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516938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AEAB4-D9D7-F53A-8AD3-5FFE4C68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EFF9B-ED16-4B37-5ECC-54BF3CE8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83C53-C45D-E525-5F57-8D7EAC90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4386F-D011-4BE2-80B0-63F5EBCD2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486668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EB375-447C-0968-DB5C-06EC19C6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E54F9-0662-7E7E-C5BE-A043CA18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1DC6A-CF78-93B2-7020-387FCFD9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1AB51-6B2A-4B96-86A2-F5B94E76E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079967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B1AED1-4899-1E70-AA50-938B1468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A3D3C4-A475-368D-9D4C-5D8271A4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470A53-4653-5017-87B8-07D9AEC0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1BAD6-4ABB-485E-8D83-ECEC01AEE5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420201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962DA4-85CC-12E6-E4DA-B5DAB18C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7CC5D6-B098-60EE-8638-7F2B0286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307257-96A9-F2B3-6CC1-367781E9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AD57B-134B-4461-A199-D4DEFFED5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14309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C7DBDC-95CA-2AC0-9D89-931C6E75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D93603-9AEB-A3CD-24DA-CF1D53C2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7F84A9-FFFA-44AE-0DEF-0F0086E35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3252A-83DB-4BE4-8298-24D47D3BE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717068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B9466F-318F-AE9A-862D-4B293F36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A8E703-E59B-5943-716B-6A274F1C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7059A6-5587-4462-FB9D-40DD8AE2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0E514-9BCB-4025-8B88-219F1DCA8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396939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861856-3D8E-1352-6352-D10CB484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C410D28-A8D9-BCF7-20DA-E6DDCA37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5F302B-8FF7-8422-45FF-58F828A4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6F6A1-FAFE-4716-B58D-641D2FDE3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054675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0A5F5E-EA48-E75F-7C8D-F0AFE4E2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7C8A10-2597-3B26-A5FB-062FC8C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DD9F1A-1037-C731-A07C-36A18328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11FFA-ADD5-46C1-921F-0BFCF61EA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494522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B28A9F-5029-CB3F-EDA7-568E7FB7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64B81A-F799-865C-8287-738A56FB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A8A0F3-AFD3-D3AC-B6C2-03F6A98C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A2D3D-8BE5-4B32-AA0C-8D3E118267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164184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B7495-68EA-3F20-74A5-D551F8FC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46181-7DB8-17D8-9FA8-8F09D933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1A511-2A59-E55B-1E81-1777B13D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6F7EE-F1D4-4DD7-AEA1-BEB894505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648906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35754-2D60-5C1C-13F9-9D7A16AD6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4ACF-9991-8425-48CC-88F27C11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C93DB-9748-095C-363B-BF8DCA26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CD6DD-57B4-4108-9710-4727A49A0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545882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D2280-33B3-9AAA-6655-2ECA6EE6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C8EE-0A12-2077-1ADB-5235FFDF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90EC2-9855-5E2B-6026-ECF1E54A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15F10-4948-4737-83CD-3B16BC614E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215241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776C9-4B4C-B64E-11C7-F66B56A6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C1165-C77F-7851-1D72-BDEE26D6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DB604-4D6C-A6C3-E92F-9449A440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B057D-1847-4CFD-A9A5-44C5A37AD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282357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88637-E894-316C-0215-A61F4A3F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A9ABE-438C-2D07-3723-D678E97E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74E16-6DB2-7B98-87D6-2FF0459A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127D0-B458-4FF4-8A8A-04C9C8EB8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643705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14D56A-99DC-4E70-C8EB-9FAA75AF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3521F7-ACD5-2CBE-A947-149C7840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D246AD-46F3-EAF6-C4C6-0DC204669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703CF-45F3-4FEE-9318-010B5D665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617648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F78544-6265-3E68-5F23-A46A5F92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6EC2B8-ECFD-3747-A7BD-514A993C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09252F-611D-3AE6-1770-EAEF13D6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E37BA-A626-4B26-9C37-76AF14A47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663300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4C7943-E209-34D3-B015-0B54AD68C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ECE78D-DE06-C322-BCF1-A379688D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2E31A9-AD38-3330-AA6B-AA6669CF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872A9-A364-4323-B059-995F4B772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559494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30E2CC-8CBA-B86A-DEC9-C5F01870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7CA508-3923-1D82-D11E-445D11BE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DF3DB7-EAF9-6B70-6F80-1C54C331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FC1D8-2B35-43C9-9A89-AEDD32CE7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989322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267E9A-DDD1-2515-98B0-3C1973C54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CA7FA2-DFFB-03C2-5F62-0E151C71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FB865A-915A-BA21-5DA8-DDB44245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37EDB-FF28-4E1E-A380-16BA88D7F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065790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2238B9-25A2-BF3C-A46B-8706A29D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D81B12-3F79-8C62-1001-548CB1B0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40B6E5-D25F-F155-3D14-4E13C6AE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B84D1-7F4D-4424-96C2-C70A08DFD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779883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FFC126-10D5-F35E-1BE3-7BD10B03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978642-E54C-6E59-C94F-D53D7A33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AC4FA6-5887-2CE8-0366-D2628F66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3C3CD-8194-420A-B633-32853885B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910309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0172C-7B63-0CC0-42B1-5A60C2E2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C400-46CB-5AD8-4607-8884278A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C1781-EDF6-A060-9C4D-D3F11289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81C41-F2C1-48E4-9BE9-23B93343D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415972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91F16-D5B2-552E-985F-7FE5AC3F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B5614-0770-FCD1-8A11-DD28E54F8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7784-6158-7742-2A95-945233B3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85E15-7261-4CA3-8444-D2A42BF53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26660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6E8A43-4338-ABD9-984F-D30A3649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1FD2FA-35A1-DFFE-93D7-D6377872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77DEDA-FB96-AF4B-DF6B-9FC49531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A48B9-D6FB-49C4-9822-1C3CDEA19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10291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070DF8-D5F8-05E0-726F-BF506858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4A108D-5C9C-9CE3-D861-B06FB5360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2F7FDB-8452-2368-60A3-6C3B52F3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7A94E-C45C-4B52-99E4-75A84EF77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31300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96C53C-3511-D488-6AF7-8F903D88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CD3231-22DD-AED0-185C-7BC52D6B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03E371-CAC7-5168-F225-C2FC92AE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DFF4A-F9E9-41F6-B40F-CA4D56956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937773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B0CC3-3F04-627E-879C-D886E4B10BA9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4ACA556-5FAB-93A6-5250-BAF9E9A95B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0833F0F-D84F-FBAD-1716-E27C5E97BA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C4E3C-E392-3A3E-6DB0-FBA874C59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2A0B-74FB-BDE5-058E-D7E3D0E3C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3A2D-6D47-D1D9-FB87-D0C8035A6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797FFE38-3BF9-4261-A10C-BBB0A7DD5E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882" r:id="rId2"/>
    <p:sldLayoutId id="2147483943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C66694-EBC1-B8EB-EB2F-D09505C56AC0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9A5039C6-6D1E-8EEF-1BB5-C0C2E32BE0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18EDB394-2FF0-9632-47EB-22400E9BB5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059DD-1447-02E0-37C8-1363F7F1B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D2095-2450-1650-1088-86BD4D8D4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D25A7-8E40-4DEA-4D5D-822B81428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0EA86E6-CD11-4448-B849-CAF8253779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891" r:id="rId2"/>
    <p:sldLayoutId id="2147483945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04ECA9-FD40-EB18-D7DF-517B53A66021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430F0F24-A5B9-5931-3E69-C983A46589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58B6B730-052C-80F4-492C-1F9E3212C0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F53E0-7960-6D18-7A7B-FEC1D732A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8CEE6-9A3F-E346-272F-420878392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6E659-61E0-1957-E6EC-DED668582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52D475F-E9E1-49C2-BA59-E5397657F4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00" r:id="rId2"/>
    <p:sldLayoutId id="2147483947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7AAE0508-C87F-1D30-5471-0BB4C14371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93074A22-38F1-4BA1-1ADD-D2D4EF884E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33619-D4E9-587B-BC97-D09516B25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A489-1189-0FE1-35E8-315379D02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8901B-B039-37EE-4AB2-025828470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F22EC9D-823B-42EC-A129-4C7734677A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AC785F6C-365A-7FBF-F049-EDC564C996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22C0D7FF-7070-4E37-FE7D-BB01921D7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93052-9036-349A-AFEE-C6114E813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5C1F9-8019-2A3E-F810-6560B5388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D4E7A-8E25-E35E-B602-7E291CD8E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AF578C8-DF21-4812-8FDF-59F185A596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4BCBD160-2F05-7F18-4992-AFEA24DF30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5626D98C-2A33-9180-D0D8-576A3F5084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D1FF2-3D53-680D-9437-351530FA9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90055-C680-DDF9-61C7-2FE1D9545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DF116-39F8-5C83-3EC4-5E57B9CED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ADF431E-4229-4125-B0FE-BAC35FACA5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7531B25-646C-D636-28E1-0479B4D251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/>
              <a:t>Institutions and Policy Making: Bureaucracy, Courts, and Interest Groups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EB580C5-CCF4-BB0A-F94B-B2D569C17D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782DAD47-5A04-D8AA-A499-73ADE313F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8362" y="381000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 dirty="0"/>
              <a:t>Courts and Policy Making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0BC5A03-9311-984D-E856-BBBA9C7435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362" y="1409700"/>
            <a:ext cx="5072063" cy="4038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Courts of Appeals (Circuit Courts)</a:t>
            </a:r>
          </a:p>
          <a:p>
            <a:pPr eaLnBrk="1" hangingPunct="1"/>
            <a:r>
              <a:rPr lang="en-US" altLang="en-US" sz="2800" dirty="0"/>
              <a:t>Supreme Court</a:t>
            </a:r>
          </a:p>
          <a:p>
            <a:pPr eaLnBrk="1" hangingPunct="1"/>
            <a:r>
              <a:rPr lang="en-US" altLang="en-US" sz="2800" dirty="0"/>
              <a:t>Judicial Review</a:t>
            </a:r>
          </a:p>
          <a:p>
            <a:pPr eaLnBrk="1" hangingPunct="1"/>
            <a:r>
              <a:rPr lang="en-US" altLang="en-US" sz="2800" dirty="0"/>
              <a:t>Interpretation</a:t>
            </a:r>
          </a:p>
          <a:p>
            <a:pPr eaLnBrk="1" hangingPunct="1"/>
            <a:r>
              <a:rPr lang="en-US" altLang="en-US" sz="2800" dirty="0"/>
              <a:t>Precedent</a:t>
            </a:r>
          </a:p>
          <a:p>
            <a:pPr eaLnBrk="1" hangingPunct="1"/>
            <a:r>
              <a:rPr lang="en-US" altLang="en-US" sz="2800" dirty="0"/>
              <a:t>Judicial restraint and judicial activism</a:t>
            </a:r>
          </a:p>
          <a:p>
            <a:pPr lvl="1" eaLnBrk="1" hangingPunct="1"/>
            <a:r>
              <a:rPr lang="en-US" altLang="en-US" sz="2400" dirty="0"/>
              <a:t>“Activist judges”</a:t>
            </a:r>
          </a:p>
          <a:p>
            <a:pPr eaLnBrk="1" hangingPunct="1"/>
            <a:r>
              <a:rPr lang="en-US" altLang="en-US" sz="2600" dirty="0"/>
              <a:t>Shadow docket</a:t>
            </a:r>
          </a:p>
          <a:p>
            <a:pPr eaLnBrk="1" hangingPunct="1"/>
            <a:r>
              <a:rPr lang="en-US" altLang="en-US" sz="2600" dirty="0"/>
              <a:t>Politicians in robes?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0B419B-CE60-2AA9-58C3-147196276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905000"/>
            <a:ext cx="3149600" cy="47244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DF661CDE-B2B5-BE89-818F-CE44CFD4C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Bureaucratic Policy Making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FC637FB-FAEC-31EB-63C7-FF10DAEEA9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7250" y="2057400"/>
            <a:ext cx="4019550" cy="4038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Modern Bureaucracy</a:t>
            </a:r>
          </a:p>
          <a:p>
            <a:pPr eaLnBrk="1" hangingPunct="1"/>
            <a:r>
              <a:rPr lang="en-US" altLang="en-US" sz="2800" dirty="0"/>
              <a:t>Bureaucratic Authority</a:t>
            </a:r>
          </a:p>
          <a:p>
            <a:pPr eaLnBrk="1" hangingPunct="1"/>
            <a:r>
              <a:rPr lang="en-US" altLang="en-US" sz="2800" dirty="0"/>
              <a:t>Regulations</a:t>
            </a:r>
          </a:p>
          <a:p>
            <a:pPr eaLnBrk="1" hangingPunct="1"/>
            <a:r>
              <a:rPr lang="en-US" altLang="en-US" sz="2800" dirty="0"/>
              <a:t>The bureaucratic burden/The Time tax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E9DC0C-A8FD-4780-9874-CE065B7C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28363"/>
            <a:ext cx="4215418" cy="332862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D8B382C-A2A2-A86F-C266-25AAF1B56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Influences on Bureaucratic Policy Making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594BA3D-31EA-6CE6-D602-7B9D81AA5B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President</a:t>
            </a:r>
          </a:p>
          <a:p>
            <a:pPr eaLnBrk="1" hangingPunct="1"/>
            <a:r>
              <a:rPr lang="en-US" altLang="en-US" sz="2800" dirty="0"/>
              <a:t>Congress</a:t>
            </a:r>
          </a:p>
          <a:p>
            <a:pPr eaLnBrk="1" hangingPunct="1"/>
            <a:r>
              <a:rPr lang="en-US" altLang="en-US" sz="2800" dirty="0"/>
              <a:t>Interest Groups</a:t>
            </a:r>
          </a:p>
          <a:p>
            <a:pPr lvl="1" eaLnBrk="1" hangingPunct="1"/>
            <a:r>
              <a:rPr lang="en-US" altLang="en-US" sz="2600" dirty="0"/>
              <a:t>Regulatory Capture</a:t>
            </a:r>
          </a:p>
          <a:p>
            <a:pPr eaLnBrk="1" hangingPunct="1"/>
            <a:r>
              <a:rPr lang="en-US" altLang="en-US" sz="2800" dirty="0"/>
              <a:t>Iron Triangles</a:t>
            </a:r>
          </a:p>
          <a:p>
            <a:pPr eaLnBrk="1" hangingPunct="1"/>
            <a:r>
              <a:rPr lang="en-US" altLang="en-US" sz="2800" dirty="0"/>
              <a:t>Issue networks</a:t>
            </a:r>
          </a:p>
          <a:p>
            <a:pPr eaLnBrk="1" hangingPunct="1"/>
            <a:r>
              <a:rPr lang="en-US" altLang="en-US" sz="2800" dirty="0"/>
              <a:t>Courts</a:t>
            </a:r>
          </a:p>
          <a:p>
            <a:pPr eaLnBrk="1" hangingPunct="1"/>
            <a:r>
              <a:rPr lang="en-US" altLang="en-US" sz="2800" dirty="0"/>
              <a:t>The case of DOGE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B51D4-FD2A-EA98-4FB2-82C69DDDE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533207"/>
            <a:ext cx="2686050" cy="2010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C44AD-DA85-5251-89BF-7AE3D6FB4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923" y="1200404"/>
            <a:ext cx="3948039" cy="333280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4FB0166-CBFD-B36B-A35C-E6B4E3D3C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Interest Groups and Policymaking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C5D639F-5C9A-983C-5119-E2AC5A789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Defining Interest Groups</a:t>
            </a:r>
          </a:p>
          <a:p>
            <a:pPr eaLnBrk="1" hangingPunct="1"/>
            <a:r>
              <a:rPr lang="en-US" altLang="en-US" sz="2800"/>
              <a:t>Lobbying</a:t>
            </a:r>
          </a:p>
          <a:p>
            <a:pPr eaLnBrk="1" hangingPunct="1"/>
            <a:r>
              <a:rPr lang="en-US" altLang="en-US" sz="2800"/>
              <a:t>Who do Interest Groups represent?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56A0A0-E2FE-76E7-FB84-ED64A5B14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Interest Group Influence: Insider Strategies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EB0E78B-CA92-7593-AD3A-7911EF2B95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Political Contributions</a:t>
            </a:r>
          </a:p>
          <a:p>
            <a:pPr eaLnBrk="1" hangingPunct="1"/>
            <a:r>
              <a:rPr lang="en-US" altLang="en-US" sz="2800" dirty="0"/>
              <a:t>Lobbying Congress</a:t>
            </a:r>
          </a:p>
          <a:p>
            <a:pPr eaLnBrk="1" hangingPunct="1"/>
            <a:r>
              <a:rPr lang="en-US" altLang="en-US" sz="2800" dirty="0"/>
              <a:t>Lobbying </a:t>
            </a:r>
            <a:r>
              <a:rPr lang="en-US" altLang="en-US" sz="2800"/>
              <a:t>the Bureaucracy</a:t>
            </a:r>
            <a:endParaRPr lang="en-US" altLang="en-US" sz="28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595BD42-EE29-4CFF-2CFA-3F446D233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Interest Group Influence: Outsider Strategies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DBDF8714-A952-B7EA-9633-58A99BF43B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Why outsider strategies?</a:t>
            </a:r>
          </a:p>
          <a:p>
            <a:pPr eaLnBrk="1" hangingPunct="1"/>
            <a:r>
              <a:rPr lang="en-US" altLang="en-US" sz="2800" dirty="0"/>
              <a:t>Courts</a:t>
            </a:r>
          </a:p>
          <a:p>
            <a:pPr eaLnBrk="1" hangingPunct="1"/>
            <a:r>
              <a:rPr lang="en-US" altLang="en-US" sz="2800" dirty="0"/>
              <a:t>Grassroots Lobbying</a:t>
            </a:r>
          </a:p>
          <a:p>
            <a:pPr eaLnBrk="1" hangingPunct="1"/>
            <a:r>
              <a:rPr lang="en-US" altLang="en-US" sz="2800" dirty="0"/>
              <a:t>Protest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A0273-6028-58BF-0D06-E17CEED0C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67960"/>
            <a:ext cx="4372819" cy="304375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B43EE94-436E-B1FC-9EFC-047BAC7F5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Factors affecting success in influencing policy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A839760-91E9-5D91-3038-2ECEF8A9C6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Group resources</a:t>
            </a:r>
          </a:p>
          <a:p>
            <a:pPr eaLnBrk="1" hangingPunct="1"/>
            <a:r>
              <a:rPr lang="en-US" altLang="en-US" sz="2800"/>
              <a:t>Group intensity</a:t>
            </a:r>
          </a:p>
          <a:p>
            <a:pPr eaLnBrk="1" hangingPunct="1"/>
            <a:r>
              <a:rPr lang="en-US" altLang="en-US" sz="2800"/>
              <a:t>Group competition</a:t>
            </a:r>
          </a:p>
          <a:p>
            <a:pPr eaLnBrk="1" hangingPunct="1"/>
            <a:r>
              <a:rPr lang="en-US" altLang="en-US" sz="2800"/>
              <a:t>Group goals</a:t>
            </a:r>
          </a:p>
          <a:p>
            <a:pPr eaLnBrk="1" hangingPunct="1"/>
            <a:r>
              <a:rPr lang="en-US" altLang="en-US" sz="2800"/>
              <a:t>Status quo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estonFuneral">
            <a:extLst>
              <a:ext uri="{FF2B5EF4-FFF2-40B4-BE49-F238E27FC236}">
                <a16:creationId xmlns:a16="http://schemas.microsoft.com/office/drawing/2014/main" id="{DCAB6F9C-2A9B-8E2D-2D8A-CC353F62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44" y="228600"/>
            <a:ext cx="530419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931744D5-F562-40F2-BA40-98D27E7E5832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B5E914F6-74F5-4743-8947-4390DFC73842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A9C4EC1E-97B2-41D1-8D0D-9270BA1CE7F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D54AE315-733B-4C09-BD2E-885E46E25A6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47254A03-FBA7-445B-A5D5-C9A1282EBE19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248A5CE5-AA64-49CB-A28D-CC830828EE87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PSTemplate2</Template>
  <TotalTime>2853</TotalTime>
  <Words>137</Words>
  <Application>Microsoft Office PowerPoint</Application>
  <PresentationFormat>On-screen Show (4:3)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Institutions and Policy Making: Bureaucracy, Courts, and Interest Groups</vt:lpstr>
      <vt:lpstr>Courts and Policy Making</vt:lpstr>
      <vt:lpstr>Bureaucratic Policy Making</vt:lpstr>
      <vt:lpstr>Influences on Bureaucratic Policy Making</vt:lpstr>
      <vt:lpstr>Interest Groups and Policymaking</vt:lpstr>
      <vt:lpstr>Interest Group Influence: Insider Strategies</vt:lpstr>
      <vt:lpstr>Interest Group Influence: Outsider Strategies</vt:lpstr>
      <vt:lpstr>Factors affecting success in influencing policy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Constitution</dc:title>
  <dc:creator>Steven Greene</dc:creator>
  <cp:lastModifiedBy>Steven H Greene</cp:lastModifiedBy>
  <cp:revision>93</cp:revision>
  <cp:lastPrinted>2012-01-24T15:38:59Z</cp:lastPrinted>
  <dcterms:created xsi:type="dcterms:W3CDTF">1998-08-31T20:41:21Z</dcterms:created>
  <dcterms:modified xsi:type="dcterms:W3CDTF">2025-09-05T19:21:31Z</dcterms:modified>
</cp:coreProperties>
</file>