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9"/>
  </p:notesMasterIdLst>
  <p:handoutMasterIdLst>
    <p:handoutMasterId r:id="rId30"/>
  </p:handoutMasterIdLst>
  <p:sldIdLst>
    <p:sldId id="256" r:id="rId7"/>
    <p:sldId id="257" r:id="rId8"/>
    <p:sldId id="293" r:id="rId9"/>
    <p:sldId id="300" r:id="rId10"/>
    <p:sldId id="301" r:id="rId11"/>
    <p:sldId id="291" r:id="rId12"/>
    <p:sldId id="302" r:id="rId13"/>
    <p:sldId id="303" r:id="rId14"/>
    <p:sldId id="304" r:id="rId15"/>
    <p:sldId id="258" r:id="rId16"/>
    <p:sldId id="276" r:id="rId17"/>
    <p:sldId id="266" r:id="rId18"/>
    <p:sldId id="274" r:id="rId19"/>
    <p:sldId id="261" r:id="rId20"/>
    <p:sldId id="292" r:id="rId21"/>
    <p:sldId id="275" r:id="rId22"/>
    <p:sldId id="267" r:id="rId23"/>
    <p:sldId id="296" r:id="rId24"/>
    <p:sldId id="298" r:id="rId25"/>
    <p:sldId id="299" r:id="rId26"/>
    <p:sldId id="290" r:id="rId27"/>
    <p:sldId id="273" r:id="rId2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43F702B3-1954-A10A-ED59-99E4F64EB7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Congress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18EC4A25-C8A2-B258-6389-8A05B8BC8B7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CE7EE0F8-94BF-C7D1-17E8-9E2645D2A93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PS 201 Greene</a:t>
            </a: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D930DD14-24C5-8E7C-94B1-0695D88B0E9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82DCBF39-DDB6-4A95-B8F8-85FD89EDED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3E25AD5-0EEA-3752-13F2-99707E448D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Congress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7C72E979-7254-6E88-2794-E858296FD3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15B2C431-DC18-0E20-644E-6B6BB5D39B0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5">
            <a:extLst>
              <a:ext uri="{FF2B5EF4-FFF2-40B4-BE49-F238E27FC236}">
                <a16:creationId xmlns:a16="http://schemas.microsoft.com/office/drawing/2014/main" id="{1B774BC3-0173-EFE5-1496-CBE2BC05D6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3494" name="Rectangle 6">
            <a:extLst>
              <a:ext uri="{FF2B5EF4-FFF2-40B4-BE49-F238E27FC236}">
                <a16:creationId xmlns:a16="http://schemas.microsoft.com/office/drawing/2014/main" id="{D4CD4CB4-9B2B-9AE2-BAE0-AA329EBA0B6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PS 201 Greene</a:t>
            </a:r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A750A6DA-60CE-7ED2-8D13-AD391A0DD6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B97095A5-74CE-4A3E-9D34-ED9E3DE06C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FCCABDE-E2ED-2335-4A6F-334A63233B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Congress</a:t>
            </a:r>
          </a:p>
        </p:txBody>
      </p:sp>
      <p:sp>
        <p:nvSpPr>
          <p:cNvPr id="16387" name="Rectangle 6">
            <a:extLst>
              <a:ext uri="{FF2B5EF4-FFF2-40B4-BE49-F238E27FC236}">
                <a16:creationId xmlns:a16="http://schemas.microsoft.com/office/drawing/2014/main" id="{B20EFEE3-2914-47EE-5826-2EEE194499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PS 201 Greene</a:t>
            </a: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EAFCCC3B-1BB0-94DE-A531-68CF3FA5EB6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3">
            <a:extLst>
              <a:ext uri="{FF2B5EF4-FFF2-40B4-BE49-F238E27FC236}">
                <a16:creationId xmlns:a16="http://schemas.microsoft.com/office/drawing/2014/main" id="{DDAFF8BB-F83B-D7B4-EA0F-EF9963BB2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F4279F-7691-3F8D-8B2B-36C1F6D1A5A0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6DE9F5-63ED-D3FD-CDDB-0FC5A16F1849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0C50BD6-FB1B-1F79-3A70-ADE97FDE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1C026A7-A652-D3F9-56C7-4C9CE2AF5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7D74EF6-A48C-127D-8BBD-680EAB92C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0EE581-D1D6-4853-95AF-1CFEB9B24E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028763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A256E-C973-5AD0-D407-D300392FF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A66E0-96CB-C032-133E-A587D2697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0E773-7801-0315-F1B8-A33954634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3F112-1396-4232-9A8F-400E06776B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430133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0EE90-3EC6-545C-E846-8E9B4A09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F7D8E-0965-B412-1D52-E0AE4D42C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CC25C-5F18-0F5A-C5E0-0360E634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283D8-FCCE-43AF-A7A1-CC6F124161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995663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B8B301-9E0E-5C37-F543-77E16FCFFEB4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A54852-3770-9BC7-63A2-DC345E2D350A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9149AE0-8AD3-ECDC-B2B1-F80F148D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AFACD50-24F4-43B3-704C-24358987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4F0900E-99FB-902D-B2B3-291F99D9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B5E85-01BF-4E09-B3C5-05DA60CAC9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9435158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6EC8C-6595-4823-2CA8-2619BC19D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D881A-5985-8D59-455D-7EDFCA749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7DA3D-1899-2C61-0F47-032D61DC9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433FC-9AA1-4846-B352-4E411AEEF3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847779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47735B-E418-E4B1-1035-A1A315E85BA0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DC3117-3BBD-189B-1C4E-60B1F9602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1C26B0-C4BC-9398-A2A2-43978D459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ECDA31-97B8-B53A-901F-273597CDA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40362-168C-47B5-85EF-1474274D26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11794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1D6D73-4FE2-432F-36E8-1F488DFD2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2CE83-D8BD-FE99-B22C-0D458156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DB8A5-B5FD-28E1-7612-A371EC75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F9C05-BD09-44A3-B950-323A730F44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5156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FC0B2D8-E6F8-4C9F-65CF-A2CB65A0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57B91B8-B0A3-95B6-8EBB-18FD9641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0676D3-5798-73A6-6F0B-6CB0EC548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5E364-47EB-45D9-BC01-2FB8F6DBE9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086236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7520BEE-02A4-5411-F236-0BC3320B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34760D0-2F66-ACEE-2B1D-1712BFF43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F73FF2-15B4-ACFE-46AE-86F51356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AA7A6-E219-45D7-8DA7-257248E3A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281882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63B1B1D-B570-08A7-3B62-2C83D7D9C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B473D5D-3B36-16CB-44B8-09E61A82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D0A8F77-E8A7-B6AD-0637-C9755F09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08C26-BC13-4DA0-AAFC-4E5E2E286C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318175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11FB03-47E7-0C08-0198-11508EF3A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BF6E0C-CABA-8E5E-D25F-998CB3CE5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4AC990-9760-DCE8-61BB-2CA7F11B4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1CEF1-4C2B-424D-8D68-E20DC40EF3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10690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1786D-4EFF-C078-06FF-D461D3FDB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553DE-71F9-4E4A-E845-79C7CC627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AEDC8-AE36-C560-1850-8C7BFA6A5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68745-96F7-4CA0-B059-49DD352A90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578607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214BCF-9A7E-6B30-5CC7-A9C1F0D73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0535A5-2A63-E80E-9D66-0C61C9B0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C6BBC0-AF94-0349-C3BF-D17AE151B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1F6A4-0857-42FF-8C0E-87FDCAE521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668078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44106-DBFE-C920-5039-AFCFE348D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4B35F-6990-1C51-D48E-1E25EBB4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0DC73-B6DF-6BF3-C425-E784A3E80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368AD-8DE2-40EC-B5AD-6DCD567632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838264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449D2-2597-A585-BD98-A93503696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7583B-81DA-AC3E-54FC-9D90F349E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923D6-D27F-C31A-C5E4-F5975296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098CD-58BC-422D-931F-8541ADEAC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550767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3548DE-5F35-978B-361C-45FA8E07A325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58D7D7-5507-25F8-2CC1-AD1D58310650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AF0C33B-6B58-5E5F-24D4-FCD906F0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E0B12C-CEE8-0B3E-9DD8-0D54E7F61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3300C3-6E7E-D939-BD3E-DAEAAA98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AAC5F-D339-4005-967E-BD64A94AFF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8550906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2EC98-0E9F-19BE-8BE2-0A245F4E2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0CE60-959B-BA2B-32CE-64C9C1C44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3EEB9-257A-B051-3C35-E879E158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4A474-15B0-47A4-A938-1606A16185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860254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BB0830-0AF5-43AF-115F-BF7A754983D7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330A6A-107B-A27E-D7E6-FB750D47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240A72-4646-1D42-6BE3-B98DE1492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A6D978-2388-3DB5-7E5B-BD284B796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655DF-CCB0-4447-A90B-388A58C15F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27252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79B2E9-D86F-8019-0644-DA998F7A9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9A473-53D2-D4DA-8820-AAEDE8710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9D4B2-8028-B873-7BD0-4A01AB88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5D78F-6662-4210-84F1-74C277A136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390975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131CDF4-1087-F09B-C145-182C8B0A3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69757C7-ADF9-42B1-6D0B-DEA02774F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3313941-B551-056A-AB33-FC328116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FA0FC-DC53-4056-B55F-4CDC59D83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148005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24E5F0-0190-F6E2-7291-E6D5BB08B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474EC39-78F7-86D5-4838-0769797CF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BC1FD4C-5FEE-F18F-8AFE-961DCD63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87C3E-ED32-4598-A3B0-55585B10FE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704416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9606F0F-54B0-64FC-B2D9-6DE4B11C2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07F750A-A7C2-159D-96B0-F2AC5CB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974935C-D5DB-57A8-9DBC-6EEA4FD7B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AE90B-9E3B-46AC-BEB0-141D7F359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921346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87EDC5-079F-7C79-74DD-F36F71495D47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061F45-6D54-C846-A212-0367731B5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025F36-8C16-30B3-2E4A-C7767E781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FC5E43-CAA8-AEED-2AE6-3D8B82C7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2447E-7CE9-4426-83AB-6E5D2D5E5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026684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8364B3-7995-CB9B-A343-7B5779D2C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4E5A73A-6E36-1D87-845A-13834DA7D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43E921-C1F4-AD5F-4794-B894F1FD7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6C994-D2A0-4FDF-AD1F-92C8971A63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593674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C3F996F-CF74-676B-7CE9-CA29C949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92A043-209D-A16A-2301-C9A1A312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6304E1-A025-7F28-7B6B-AE354AC1F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7FE82-7E21-4FD8-B185-4BB4CDCC5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039096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E223F-1F59-7C1F-7087-A56B9C7A6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7737C-7B14-CD7A-84A8-F92C207AE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4302F-7576-7DAB-7943-68890948A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A9873-E3FB-4BB2-8952-3F2634209F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312547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513B6-7211-076D-99BA-2B4A1F57E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064E9-1B94-33BC-6AE3-C1649462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8278F-24E3-D044-CD30-948265648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067A9-C65B-4A9F-A25C-BD5DBDCE7A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869691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1CC8E-9556-F8A8-1089-57501787A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E7A58-E972-E6D3-957B-5756A733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84D5C-0FC7-07D1-85F8-F299A3F2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E12AC-D8EE-430D-8149-AF2850EEF5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101769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0BF6B-1C94-EC7E-C2DD-E3A2D116D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13E43-7026-651A-C36A-9456EFA21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A8ED1-40AF-A715-AA99-3C9EEFCB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3EF5F-316D-4948-AB2A-E161855BE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411697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DC549-98ED-44BB-520E-5270C377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2F7C9-8407-87BE-8F0D-A8F488EA1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2F67B-38FC-6631-CDD2-91DAA3FCA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06EDD-88E1-47B9-A775-150BD98B6E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499914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4AE709-131C-B44D-7626-677F3384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E984BA6-916C-8FAB-03C0-F8FD80DEF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330B41-2CF2-A897-5C7A-1B900443A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FD32F-054C-46B9-ADC2-07E6F5F9E1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561480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524969A-9D9B-22F0-3EEE-280E01DB3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E651C3F-D2FE-0344-C7B1-9E2077022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0FF5A0-DE3B-1B6B-5AED-6D35E3263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137EC-B838-410D-829E-FB9B2BA0E5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22899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D336FB9-4A7A-210C-C0A1-2E1A908C1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71EA09-44C6-B20B-A5D6-AF9C306E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4BD4F5-0AA9-F379-7AFB-659844960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0C81F-BE3D-4DCC-A15C-CE40C62DF8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456002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C8DC4-C47F-7967-D0D1-5853DE608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B999E-D41C-2F4E-2F15-7225D283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5500E-2715-D29A-5DB8-5F0E997F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B1DB2-5A67-4CDA-B2ED-736FC73F51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148160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4C16D8D-0FB9-07F9-45E7-F13C8FCA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B6D215-24E8-5AF4-8565-32C20C3AC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21E91C-D37B-10D8-76B6-2B27EFCD9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430A9-86BA-4B88-8F7D-F34199EA22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874487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A80885-5BBB-599D-1786-5E9449E5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5B80C5-FF5B-0A5B-3F34-8E755C5B6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33FF64-C524-8B0C-C281-307AF48A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9ED27-9E58-4D8B-A566-E5F1221831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918572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C0F7DB-F537-74F1-8F96-6718FFF89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8E1BDF-5451-9030-4C64-8A2F59C42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87185B-C762-CCF8-CBA0-A7D3AF07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086D6-C8A2-4DE6-8781-3B58CE798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06597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3B8B3-5884-F7B9-F037-B82477247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3316B-7C5E-2A32-419A-4631A7E0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C6394-F40B-7313-E557-217F4BEBC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2EBED-D09B-4A2B-9A9A-B39F12984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856558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2491E-6BF2-52EA-DDD3-7361749DF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B8942-C51F-8195-A645-BF6637817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4BDC4-0F4B-D3F6-ECE5-BF1572E5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EC3F6-ADFA-4A93-86D6-EC846FABD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303119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0D3FD-EB59-C2ED-303A-4186511E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86986-0C29-DA86-FC93-D3A7D720A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D2FA6-D254-C53A-4736-4AE2378AB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4E3CD-F393-40E0-9F19-53C4054F52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280312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390AB-D708-04D3-374F-62A8152D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F27E0-5639-BEBC-F6BA-05E5137F6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20B8E-D530-599C-EC67-39DB5B0FE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C0A49-B520-469B-9C78-3DE6AD3FEF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392816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C770F-9F38-C337-574E-C1599E9E1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3A16E-744F-A713-F51C-051DE24EC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778AD-AD12-4E63-F920-7B6D1D621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C440D-7719-4C86-9833-477B499997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476347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C28F00-34B2-D973-EBD4-DEA42AE79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0FDF3B-1A68-BF8F-759D-540253251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8D5E19-FF45-A29F-E112-9A5B75A9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9DCA9-C7DB-48AB-8959-213AE4A88A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306100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BDF4105-043E-EC98-382F-D0BBD7484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B98CEE-678E-3BD3-144D-F7A6F71A2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5274995-A0EF-4143-95D2-DC8EB043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0868D-EB89-433B-8125-E8146E50D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900553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CE9ECF6-DB13-C21A-65A0-9C49C6C7C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28027B6-3A3E-06C9-700C-2B011044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C97A6F7-9697-BAE2-6390-5A1E80F2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61537-537B-4C2E-A10F-83F34D87F3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8228367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2BEC512-D61F-ED7B-66DB-971295718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00ABDAF-E45B-AFAA-538D-834D67957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0B087B2-3A51-966B-B812-1D20A9A2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D6C2E-9392-4F3E-9429-7B08611003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3727393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CD188EA-E32A-5121-E797-6F55DFB76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4B5F825-D0ED-F573-0105-E6DE8396A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4EC165-45C8-9E72-F335-9F8A450FE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42AB5-A12A-4D98-89E0-F33EB04E5D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029334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99735CF-BF38-92CD-E122-ABFF5CDB4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A513940-39F1-115F-E727-0E8C12EB8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34A0F9-95A9-C8B2-A911-A720283AB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15AD2-C9C4-4B4F-A387-024C90F43E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982029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B33DF7-88EA-C3FC-AE1D-D5397A0CF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D3AB49-74B0-7F00-951A-75B8FD56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E60EFF-75B7-9693-D38D-88605B6D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BA708-FE57-45FF-A0B3-A45A5E2517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298645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BC85E-9374-2F7F-3B98-1CAD5D243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B63DF-0CE2-5C3A-D0E3-164E88635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DDC54-8937-BADF-6496-75F49684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D4C94-B8CF-43C4-BE64-C9D496E84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312310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3F74-5C62-6F16-3975-CA3C3FE7C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29112-C208-3173-8974-3EEF50CBE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A3B31-9F9F-BB2D-C988-E6BE1690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22C99-0B0B-49BB-9AE4-0E5AAB1CCF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496136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D8A6C-A1A8-1948-DAA6-848E2A66E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E38F2-86C6-1CBB-C130-140E425C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A04EC-8399-B2B7-E3FF-8877AF00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409F5-E3FD-4419-ADA0-2F324E1D4C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633734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D1E01-A78A-110A-4AB8-27A1B40B6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6052D-757E-AF8E-F1A8-652252E6D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3249C-DD7C-D9C6-937D-2C3A4C34A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3589C-893E-4E45-8F3F-F9FDA397E2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205023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E1D6D-4CFC-947F-AE10-87A5EAAC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A932E-B50B-AC38-CBA5-5F7B4A75D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7C72D-A550-E76F-E142-15D7589A7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CE354-EA6D-473E-85EB-D0A78B0CE0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635994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371C47-1E8A-5678-F752-35C12CE7C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69F64E-8D24-4B58-C582-5F068420A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4CAF28-D67E-C171-2510-ACDA7A4AC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5CE14-FDCD-4989-8F16-6E6FA920DD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856825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08552F0-EFFE-B7FE-716D-38649D9C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CA58FBD-89F6-5F0E-6388-69FBE513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B0B9CFD-FBD8-39CC-947D-5601A93B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01FE8-9F47-4AF9-89F7-4AB9745E0C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167037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A62D959-8BA9-D194-46A4-46982C06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03904F9-0DE5-3CA0-9314-932428A58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6D6CDFB-BBBC-1325-D1BA-1AC52E003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ED763-4BEC-43F3-A982-36C880B853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679921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61CF9A2-B557-0E00-7F4A-53398B428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E29ABB-B18E-A7F8-BBF1-89EA42A4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E6A236-0C4E-68E2-FB3B-F4D93639C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6747B-F81B-4766-BB7D-48F597F9A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639043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7BB8783-0836-5697-2B57-80094E882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79A98BA-1BAA-8365-A462-78867CE15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15F8416-1839-03BA-99A0-2FEF2498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ADA6D-C16B-4AB9-841B-DDFCCBE082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135174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2CDBCD-1318-99B4-14B3-E9A2FB52D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9C02F06-2777-1769-907F-322636347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922E4A-1AC4-D57D-C8D6-C1C2F5CA6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F2AD5-E139-4244-B695-F151941BBA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02294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65AE4A-C50B-892D-C69A-8EF4CA6A1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96E0B0-DB91-1CCF-589E-BCB6E91C6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59592E-E5AF-DAB1-07C3-FA6883CE6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FE5DA-1FDC-4BB4-9DBD-61D3514A7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859246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3F1E9-F4C3-3CE5-54B6-9DFBCB4F6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CA296-4B5A-16D0-B8CD-473C9E5BB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91300-1E91-BA6E-9B7D-2B6B4D31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D281B3-1C00-46D7-8F61-75FF781EEE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3475106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95E2F-69E5-6A6E-04A9-E5721487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992BF-1AD1-85BA-15F9-AA7AE0363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3C3C1-A3FF-CBF4-2FAA-CF8B7E8DD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C213B-5618-4AE1-AA79-DC5BF0793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762492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D7EDC08-4E8B-1A1F-E1FC-37CE00157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29D1D67-2BA6-539D-8C64-22C29EC97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30DAD72-13F2-1A2A-2D54-9CA260B5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8D09A-C364-407A-B79A-6755A19B70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522649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56349D-BD29-4A04-4A44-F2ECF3D66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FBEC06-2986-6E09-63F0-F3C90B396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EA1ADEF-5A01-AA80-73B8-AFC6D2EFC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82C7B-7158-4F28-9D78-F22ED5AA5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831614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DD552BA-3947-19DB-1401-A51D1FB6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BE12A2-15C7-F946-48DF-E7365B87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8C4A2D-713C-28AD-9217-A2924B96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2C6A8-FFFB-4C42-9BEB-3121556EB9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731708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6580B35-6450-D8BA-FC74-BEDB8F454B4B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054216C-EA4C-412C-0BD4-3AE076CA34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EC70A12D-EAB1-EF4C-AF28-12EE09EC5C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D1179-6E41-B99F-B189-71E260CC9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0B1FF-F97F-0421-B655-0ECB3728A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CEDD3-36D4-90C8-B4A1-37A448F380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</a:defRPr>
            </a:lvl1pPr>
          </a:lstStyle>
          <a:p>
            <a:fld id="{5223D41F-EFC0-4EFE-8439-C7E26601ED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3954" r:id="rId2"/>
    <p:sldLayoutId id="2147484015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2634D6-1715-EE52-CB2B-C5F43D63CF51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31A88C7F-D24D-4D55-38D7-55FF571D76A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CD80EC17-C15D-C087-F56C-50EE412FEE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ED498-16E7-C945-098D-FCAD12126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F3F3C-C9C9-04B5-A089-CD41CDABD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D1A20-2043-BACE-DD3E-DBCC4527D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C31BC4EB-E57A-4651-B5F7-86AD99EB25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3963" r:id="rId2"/>
    <p:sldLayoutId id="2147484017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192794-3881-A696-9977-B7E3F106692A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EBE0B8D8-A35F-C7C8-BDA1-95B09BF207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5E8A1B1F-9107-E519-8C59-3C6C2E76AA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B9C92-97D8-820A-EA01-2CCE477FD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279AB-D51D-5B5C-E7AB-2850E79ECA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95F7A-7FA9-9E6C-CDAA-8D1EEA086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69DE26B-89D2-4473-A499-2D5821DCAE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3972" r:id="rId2"/>
    <p:sldLayoutId id="2147484019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F2FE3E67-66BC-430F-F8EB-42F80FA6D8A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A3491B67-C0D2-9CC2-B76B-2A09EAB7DD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0D0F3-1DE3-B7C1-8611-51F1069EC2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4B128-4B11-785C-9B50-EAB452B7F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9ADF5-AAF3-F809-EBE6-FFA0EE6C8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B9D40FF-BFC5-4F2C-8187-EE8424E0434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7A753907-F27E-08C8-A5C5-FF3485A9E0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3ABDCB62-0EF9-0266-095A-96E9077C56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56E3B-2ECC-5CB1-E7FF-C6C7CDFCC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E1A21-389D-3AE4-EBB7-81A6B47F16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22138-8D9B-2F40-D403-15A78D672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5F8F8B6-0E8A-4A95-8F57-73FD0A438B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876D1C0C-5F46-290A-B480-92D18CA5DF1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8DA70E43-8E7B-E280-1ECF-FB898117C2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CF625-7883-020C-717B-DEA3ED6A0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2CFAB1-E675-71D9-AD65-156B2F782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CB899-AE02-8BF6-D7EF-B12763967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1E1E759-245E-4CAB-B809-81EEAA7C5C6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xr7apxOj9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EJL2Uuv-oQ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471014C-CCE3-D4ED-22BD-D9BF03BD86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8800"/>
              <a:t>Congress </a:t>
            </a:r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C70176A-F273-E910-099E-389FF1DE166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82700" y="3870325"/>
            <a:ext cx="6575425" cy="1387475"/>
          </a:xfrm>
        </p:spPr>
        <p:txBody>
          <a:bodyPr/>
          <a:lstStyle/>
          <a:p>
            <a:pPr algn="l" eaLnBrk="1" hangingPunct="1"/>
            <a:endParaRPr lang="en-US" altLang="en-US"/>
          </a:p>
          <a:p>
            <a:pPr algn="l" eaLnBrk="1" hangingPunct="1"/>
            <a:endParaRPr lang="en-US" altLang="en-US"/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7F3790E-6001-EEE0-50D3-1EB529E15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Leaders and Parties in Congress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9819AC6-93C4-361F-E18E-24A0137C79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Party and Leadership structure</a:t>
            </a:r>
          </a:p>
          <a:p>
            <a:pPr eaLnBrk="1" hangingPunct="1"/>
            <a:r>
              <a:rPr lang="en-US" altLang="en-US" sz="2800"/>
              <a:t>Speaker of the House</a:t>
            </a:r>
          </a:p>
          <a:p>
            <a:pPr eaLnBrk="1" hangingPunct="1"/>
            <a:r>
              <a:rPr lang="en-US" altLang="en-US" sz="2800"/>
              <a:t>Majority and Minority leaders</a:t>
            </a:r>
          </a:p>
          <a:p>
            <a:pPr eaLnBrk="1" hangingPunct="1"/>
            <a:r>
              <a:rPr lang="en-US" altLang="en-US" sz="2800">
                <a:hlinkClick r:id="rId2"/>
              </a:rPr>
              <a:t>Whips</a:t>
            </a:r>
            <a:endParaRPr lang="en-US" altLang="en-US" sz="280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0F47F16-F821-A7CD-FA9C-8FFC139853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/>
              <a:t>Leaders and Parties in Congress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1183765-09EF-AC2E-C8C2-A37069A6B7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Party and Leadership structure</a:t>
            </a:r>
          </a:p>
          <a:p>
            <a:pPr eaLnBrk="1" hangingPunct="1"/>
            <a:r>
              <a:rPr lang="en-US" altLang="en-US" sz="2800"/>
              <a:t>Speaker of the House</a:t>
            </a:r>
          </a:p>
          <a:p>
            <a:pPr eaLnBrk="1" hangingPunct="1"/>
            <a:r>
              <a:rPr lang="en-US" altLang="en-US" sz="2800"/>
              <a:t>Majority and Minority leaders</a:t>
            </a:r>
          </a:p>
          <a:p>
            <a:pPr eaLnBrk="1" hangingPunct="1"/>
            <a:r>
              <a:rPr lang="en-US" altLang="en-US" sz="2800"/>
              <a:t>Whips</a:t>
            </a:r>
          </a:p>
          <a:p>
            <a:pPr eaLnBrk="1" hangingPunct="1"/>
            <a:r>
              <a:rPr lang="en-US" altLang="en-US" sz="2800"/>
              <a:t>The Senate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CE47713-03A7-F561-22C9-955ED965A7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Committee System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8D050D9-84EF-E218-1190-7E4340ADC6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Importance of Committees</a:t>
            </a:r>
          </a:p>
          <a:p>
            <a:pPr eaLnBrk="1" hangingPunct="1"/>
            <a:r>
              <a:rPr lang="en-US" altLang="en-US" sz="2800"/>
              <a:t>Standing committees</a:t>
            </a:r>
          </a:p>
          <a:p>
            <a:pPr eaLnBrk="1" hangingPunct="1"/>
            <a:r>
              <a:rPr lang="en-US" altLang="en-US" sz="2800"/>
              <a:t>Committee chairs</a:t>
            </a:r>
          </a:p>
          <a:p>
            <a:pPr eaLnBrk="1" hangingPunct="1"/>
            <a:r>
              <a:rPr lang="en-US" altLang="en-US" sz="2800"/>
              <a:t>Committee membership</a:t>
            </a:r>
          </a:p>
          <a:p>
            <a:pPr eaLnBrk="1" hangingPunct="1"/>
            <a:r>
              <a:rPr lang="en-US" altLang="en-US" sz="2800"/>
              <a:t>Subcommittees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25ED575-D3DB-1B0E-5387-AD375DD56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/>
              <a:t>How a bill becomes a law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57FF7258-C43B-96AF-99D6-B90233C765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</p:txBody>
      </p:sp>
      <p:graphicFrame>
        <p:nvGraphicFramePr>
          <p:cNvPr id="73732" name="Object 4">
            <a:extLst>
              <a:ext uri="{FF2B5EF4-FFF2-40B4-BE49-F238E27FC236}">
                <a16:creationId xmlns:a16="http://schemas.microsoft.com/office/drawing/2014/main" id="{1F125184-2AAA-C1CE-C33B-9764CAB869F7}"/>
              </a:ext>
            </a:extLst>
          </p:cNvPr>
          <p:cNvGraphicFramePr>
            <a:graphicFrameLocks/>
          </p:cNvGraphicFramePr>
          <p:nvPr/>
        </p:nvGraphicFramePr>
        <p:xfrm>
          <a:off x="1447800" y="3124200"/>
          <a:ext cx="5140325" cy="260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520700" progId="Equation.3">
                  <p:embed/>
                </p:oleObj>
              </mc:Choice>
              <mc:Fallback>
                <p:oleObj name="Equation" r:id="rId2" imgW="1016000" imgH="52070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124200"/>
                        <a:ext cx="5140325" cy="260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84D385D-E2DC-458B-5176-131B01B9C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How a Bill becomes a law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03495D6-FBAF-199D-808A-9BAB4A6FEC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49530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hlinkClick r:id="rId2"/>
              </a:rPr>
              <a:t>I’m Just a Bill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Introducing a bill</a:t>
            </a:r>
          </a:p>
          <a:p>
            <a:pPr eaLnBrk="1" hangingPunct="1"/>
            <a:r>
              <a:rPr lang="en-US" altLang="en-US" sz="2800" dirty="0"/>
              <a:t>Committee stage</a:t>
            </a:r>
          </a:p>
          <a:p>
            <a:pPr eaLnBrk="1" hangingPunct="1"/>
            <a:r>
              <a:rPr lang="en-US" altLang="en-US" sz="2800" dirty="0"/>
              <a:t>[Floor debate]</a:t>
            </a:r>
          </a:p>
          <a:p>
            <a:pPr eaLnBrk="1" hangingPunct="1"/>
            <a:r>
              <a:rPr lang="en-US" altLang="en-US" sz="2800" dirty="0"/>
              <a:t>Filibusters</a:t>
            </a:r>
          </a:p>
          <a:p>
            <a:pPr eaLnBrk="1" hangingPunct="1"/>
            <a:r>
              <a:rPr lang="en-US" altLang="en-US" sz="2800" dirty="0"/>
              <a:t>Reconciliation</a:t>
            </a:r>
          </a:p>
          <a:p>
            <a:pPr eaLnBrk="1" hangingPunct="1"/>
            <a:r>
              <a:rPr lang="en-US" altLang="en-US" sz="2800" dirty="0"/>
              <a:t>Voting</a:t>
            </a:r>
          </a:p>
          <a:p>
            <a:pPr eaLnBrk="1" hangingPunct="1"/>
            <a:r>
              <a:rPr lang="en-US" altLang="en-US" sz="2800" dirty="0"/>
              <a:t>Conference Committee</a:t>
            </a:r>
          </a:p>
          <a:p>
            <a:pPr eaLnBrk="1" hangingPunct="1"/>
            <a:r>
              <a:rPr lang="en-US" altLang="en-US" sz="2800" dirty="0"/>
              <a:t>Presidential Signature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id="{ED68F25A-0334-665A-761D-8609F5C0F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34385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B10471BB-10FA-3134-415C-617D407EB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93163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1">
            <a:extLst>
              <a:ext uri="{FF2B5EF4-FFF2-40B4-BE49-F238E27FC236}">
                <a16:creationId xmlns:a16="http://schemas.microsoft.com/office/drawing/2014/main" id="{69BD8042-2257-073C-2751-088F9221C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9525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Growth in Filibuster</a:t>
            </a:r>
          </a:p>
        </p:txBody>
      </p:sp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BF8F3708-4F3F-9E5C-4CA1-006CF4E55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Features of Law Making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84338F2-C7CD-A08B-5055-583F256FCB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en-US" sz="2800"/>
              <a:t>Difficulty of making new laws</a:t>
            </a:r>
          </a:p>
          <a:p>
            <a:pPr eaLnBrk="1" hangingPunct="1"/>
            <a:r>
              <a:rPr lang="en-US" altLang="en-US" sz="2800"/>
              <a:t>Specialization and deference to committees</a:t>
            </a:r>
          </a:p>
          <a:p>
            <a:pPr eaLnBrk="1" hangingPunct="1"/>
            <a:r>
              <a:rPr lang="en-US" altLang="en-US" sz="2800"/>
              <a:t>Cooperation</a:t>
            </a:r>
          </a:p>
          <a:p>
            <a:pPr eaLnBrk="1" hangingPunct="1"/>
            <a:r>
              <a:rPr lang="en-US" altLang="en-US" sz="2800"/>
              <a:t>Pork Barrel</a:t>
            </a:r>
          </a:p>
          <a:p>
            <a:pPr eaLnBrk="1" hangingPunct="1"/>
            <a:r>
              <a:rPr lang="en-US" altLang="en-US" sz="2800"/>
              <a:t>Universalism</a:t>
            </a:r>
          </a:p>
          <a:p>
            <a:pPr eaLnBrk="1" hangingPunct="1"/>
            <a:r>
              <a:rPr lang="en-US" altLang="en-US" sz="2800"/>
              <a:t>Polarization and the difficulty of modern law-making</a:t>
            </a:r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>
            <a:extLst>
              <a:ext uri="{FF2B5EF4-FFF2-40B4-BE49-F238E27FC236}">
                <a16:creationId xmlns:a16="http://schemas.microsoft.com/office/drawing/2014/main" id="{FE857E74-AEC4-D40A-A69C-2F744961C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44650"/>
            <a:ext cx="8610600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>
            <a:extLst>
              <a:ext uri="{FF2B5EF4-FFF2-40B4-BE49-F238E27FC236}">
                <a16:creationId xmlns:a16="http://schemas.microsoft.com/office/drawing/2014/main" id="{FFDB30DD-974A-5E2F-F0EA-55B4C29D4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980363" cy="57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Box 1">
            <a:extLst>
              <a:ext uri="{FF2B5EF4-FFF2-40B4-BE49-F238E27FC236}">
                <a16:creationId xmlns:a16="http://schemas.microsoft.com/office/drawing/2014/main" id="{5249E218-D936-3D26-780F-45048C116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988" y="225425"/>
            <a:ext cx="3849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House of Representatives</a:t>
            </a: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C1DF12F-AA26-EE07-1E41-1C3466711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Members of Congress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40E955E-8B32-66DD-FFDB-EB4FC29CF7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Constitutional provisions</a:t>
            </a:r>
          </a:p>
          <a:p>
            <a:pPr eaLnBrk="1" hangingPunct="1"/>
            <a:r>
              <a:rPr lang="en-US" altLang="en-US" sz="2800" dirty="0"/>
              <a:t>Member characteristics/ descriptive representation </a:t>
            </a:r>
          </a:p>
          <a:p>
            <a:pPr eaLnBrk="1" hangingPunct="1"/>
            <a:r>
              <a:rPr lang="en-US" altLang="en-US" sz="2800" dirty="0"/>
              <a:t>Substantive representation</a:t>
            </a: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D94C07DE-1B0B-3C2F-4B0B-D6D05529E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458200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2">
            <a:extLst>
              <a:ext uri="{FF2B5EF4-FFF2-40B4-BE49-F238E27FC236}">
                <a16:creationId xmlns:a16="http://schemas.microsoft.com/office/drawing/2014/main" id="{C90154D5-23DD-A21C-3FE0-00FA77174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6038"/>
            <a:ext cx="113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Senate</a:t>
            </a:r>
          </a:p>
        </p:txBody>
      </p:sp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1D3BCE33-BE52-5042-40B3-EA59F4AC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Conclusion: the trouble with Congress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B1FC9034-6238-4AD0-7720-71F9ED20A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Polarization and oversight/legislative vs executive</a:t>
            </a:r>
          </a:p>
          <a:p>
            <a:pPr eaLnBrk="1" hangingPunct="1"/>
            <a:r>
              <a:rPr lang="en-US" altLang="en-US" sz="2800" dirty="0"/>
              <a:t>Why Congress is dysfunctional</a:t>
            </a:r>
          </a:p>
          <a:p>
            <a:pPr eaLnBrk="1" hangingPunct="1"/>
            <a:r>
              <a:rPr lang="en-US" altLang="en-US" sz="2800" dirty="0"/>
              <a:t>An Institution designed for compromise in a polarized world</a:t>
            </a: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ongressatwork">
            <a:extLst>
              <a:ext uri="{FF2B5EF4-FFF2-40B4-BE49-F238E27FC236}">
                <a16:creationId xmlns:a16="http://schemas.microsoft.com/office/drawing/2014/main" id="{9A7CB76C-EC82-F624-9ACA-C31F87222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534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>
            <a:extLst>
              <a:ext uri="{FF2B5EF4-FFF2-40B4-BE49-F238E27FC236}">
                <a16:creationId xmlns:a16="http://schemas.microsoft.com/office/drawing/2014/main" id="{F6AE541D-9217-6D83-0744-DC62A60B6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50482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3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2CCE82-A003-D696-C0C1-9459DD292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28600"/>
            <a:ext cx="4526681" cy="61722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>
            <a:extLst>
              <a:ext uri="{FF2B5EF4-FFF2-40B4-BE49-F238E27FC236}">
                <a16:creationId xmlns:a16="http://schemas.microsoft.com/office/drawing/2014/main" id="{503780C9-9B1D-92D0-5DF0-53682D4BA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645025" cy="64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>
            <a:extLst>
              <a:ext uri="{FF2B5EF4-FFF2-40B4-BE49-F238E27FC236}">
                <a16:creationId xmlns:a16="http://schemas.microsoft.com/office/drawing/2014/main" id="{D0864C0D-5ACD-2D14-6F77-B2F8107F6F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78213"/>
            <a:ext cx="4124325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E734EE97-9725-CB19-DBEB-F35E9B58F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33363"/>
            <a:ext cx="76962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34913D84-DFCD-D451-7174-A2A5994AF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53530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id="{E2FA4C42-0BB3-7128-1B1D-38AD28E13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619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3E1F09A7-CCCC-F6D4-6B09-F26CC715D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44672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>
            <a:extLst>
              <a:ext uri="{FF2B5EF4-FFF2-40B4-BE49-F238E27FC236}">
                <a16:creationId xmlns:a16="http://schemas.microsoft.com/office/drawing/2014/main" id="{68FB77B7-04E7-026D-4119-FE2171A7D7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3850"/>
            <a:ext cx="34385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682DB7-97E7-451C-5802-71B5CD584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8686800" cy="646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71531"/>
      </p:ext>
    </p:extLst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62DC97-F9D1-3AAA-38E9-99D34C119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8458454" cy="480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18921"/>
      </p:ext>
    </p:extLst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Theme1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3.xml><?xml version="1.0" encoding="utf-8"?>
<a:theme xmlns:a="http://schemas.openxmlformats.org/drawingml/2006/main" name="3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PStemplate</Template>
  <TotalTime>6157</TotalTime>
  <Words>157</Words>
  <Application>Microsoft Office PowerPoint</Application>
  <PresentationFormat>On-screen Show (4:3)</PresentationFormat>
  <Paragraphs>49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Times New Roman</vt:lpstr>
      <vt:lpstr>Arial</vt:lpstr>
      <vt:lpstr>Corbel</vt:lpstr>
      <vt:lpstr>Calibri Light</vt:lpstr>
      <vt:lpstr>Calibri</vt:lpstr>
      <vt:lpstr>Theme1</vt:lpstr>
      <vt:lpstr>2_Basis</vt:lpstr>
      <vt:lpstr>3_Basis</vt:lpstr>
      <vt:lpstr>Office Theme</vt:lpstr>
      <vt:lpstr>1_Office Theme</vt:lpstr>
      <vt:lpstr>2_Office Theme</vt:lpstr>
      <vt:lpstr>Microsoft Equation 3.0</vt:lpstr>
      <vt:lpstr>Congress </vt:lpstr>
      <vt:lpstr>Members of Congress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Leaders and Parties in Congress</vt:lpstr>
      <vt:lpstr>Leaders and Parties in Congress</vt:lpstr>
      <vt:lpstr>Committee System</vt:lpstr>
      <vt:lpstr>How a bill becomes a law</vt:lpstr>
      <vt:lpstr>How a Bill becomes a law</vt:lpstr>
      <vt:lpstr>PowerPoint Presentation</vt:lpstr>
      <vt:lpstr>Growth in Filibuster</vt:lpstr>
      <vt:lpstr>Features of Law Making</vt:lpstr>
      <vt:lpstr>PowerPoint Presentation</vt:lpstr>
      <vt:lpstr>PowerPoint Presentation</vt:lpstr>
      <vt:lpstr>PowerPoint Presentation</vt:lpstr>
      <vt:lpstr>Conclusion: the trouble with Congress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Congress</dc:title>
  <dc:creator>Steven Greene</dc:creator>
  <cp:lastModifiedBy>Steven H Greene</cp:lastModifiedBy>
  <cp:revision>106</cp:revision>
  <dcterms:created xsi:type="dcterms:W3CDTF">1998-08-31T20:41:21Z</dcterms:created>
  <dcterms:modified xsi:type="dcterms:W3CDTF">2025-10-17T18:43:49Z</dcterms:modified>
</cp:coreProperties>
</file>