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handoutMasterIdLst>
    <p:handoutMasterId r:id="rId26"/>
  </p:handoutMasterIdLst>
  <p:sldIdLst>
    <p:sldId id="256" r:id="rId7"/>
    <p:sldId id="265" r:id="rId8"/>
    <p:sldId id="282" r:id="rId9"/>
    <p:sldId id="303" r:id="rId10"/>
    <p:sldId id="309" r:id="rId11"/>
    <p:sldId id="304" r:id="rId12"/>
    <p:sldId id="306" r:id="rId13"/>
    <p:sldId id="307" r:id="rId14"/>
    <p:sldId id="258" r:id="rId15"/>
    <p:sldId id="260" r:id="rId16"/>
    <p:sldId id="261" r:id="rId17"/>
    <p:sldId id="262" r:id="rId18"/>
    <p:sldId id="267" r:id="rId19"/>
    <p:sldId id="263" r:id="rId20"/>
    <p:sldId id="302" r:id="rId21"/>
    <p:sldId id="308" r:id="rId22"/>
    <p:sldId id="284" r:id="rId23"/>
    <p:sldId id="272" r:id="rId24"/>
    <p:sldId id="269" r:id="rId25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61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1A29D7D0-AD24-5631-0E2A-00C4D4A893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534632AE-38B2-7363-9DB6-DF829EC7D7D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A775821A-CD90-1AA3-C6C9-9EA283BC5E2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87BBD2FD-68B1-FE0C-EC38-E27E7E341F6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57E6DFFD-69EF-4147-8758-B0ADCA04AE4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9B33D5-67B7-EBDA-B27B-A2630712F4A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18638CF-9E6A-195E-10E7-C04D1D35DA71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E2605043-CC95-C1F8-87C9-BE40AF4AF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52CBCA27-F657-E89F-1453-BDEF9C37A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67BAB72-B0A6-4A4E-4A43-584E709F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718ADF8-E814-485A-9637-2AF3B28CB7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3872690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CD204D-8B7E-7C58-4B44-508153AA0F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7A04A-293B-FB88-5082-4B924676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B5BB6-E6DB-FB02-0B51-3A4EF95CC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7E0BD2-5926-4B9C-B78E-6E122E5803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0528433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D3094-0D6B-1C80-155D-FA65022C5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B2FE4C-D2F0-44D1-0FE1-D41B23A1C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7DCA2A-C611-9158-7F91-AFD9779E4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90EA5-6710-47DB-8864-44E18957E5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08477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44CFB0B-A0E6-CC03-FCF5-5BA9F4E78956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B992CCB-EE19-969B-69A6-C2862A8F805F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71CF656-DF4F-66DD-93CE-ED5E221C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81393B7-ADA4-62B4-3737-E8CC4BFEF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AAF663D-BDCF-31C8-BC41-653BD628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45861-C0FC-4D81-8959-8CA53733D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263139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D69AA7-EAAE-7568-F2BF-A52B87FA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C894E-3A6D-70E7-95C7-2DBD4078A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03E32-70BF-41F4-5910-F9FD4A45D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09D04-AEE4-46DF-A1C5-5816FB2949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967304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17EE50D-3B8F-4205-3F47-122F2A9CF631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A39F26-96D7-9BE8-3D1B-33D04A11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9C32ACC-1382-846D-5DEE-8B64C35E9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114A2CC-30AE-A2E7-B3FA-E960F0AC0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C18E-0508-4704-814F-D995CFC3DB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2213176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95CF00C-5178-1632-7ABE-7215DA77F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18AA2-EB0C-A1DC-86CB-0839C90D1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B70072-2655-EF3D-0F94-2877C17C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F8851-87B3-4A24-B0C4-06B758770C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061440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1A3FD9F-247F-D38F-7A61-56F070885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3649200-EB2C-368C-95CB-42C737E3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4D962B4-B3F1-AC24-7D25-BB1E8D69F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25BE0E-1E91-40F1-B480-E31CFD821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205236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59813C8-1A12-44DB-273C-32625DF8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FECFAE0-E5AD-54D6-1E41-D12BF076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865E240-F415-C1CB-F83D-7014D9C4A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75A262-DCAA-42E0-B5CE-0C3E5793A01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2641189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6D422B5-488C-311A-7EC9-14147DC1B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670305-F5B8-4FD9-7BDD-4DD9A07A7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192DFE7-429A-2AB7-5661-B4F0A0936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2263C-B1E3-473B-A971-8DD9EE420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83257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FF79BD-1362-EDA0-BB46-1CF87E249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BBAD72-04C1-F014-845D-8436EE428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8EA0D4-2CB5-70DE-DCE9-857B621F6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42BE19-59C9-4B4E-8E78-EB3DB93A07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0688280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E82C3A-4E81-9E75-3847-CA8318936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8337C0-8DD6-C7C6-0EB9-07F7AD45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7E8FB-DF3F-BF03-DBE8-A22F3173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6D3E23-8231-4FD5-B5EB-7F98D83BB1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7297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FFE1B7B-4B5B-ED22-A302-CE987170B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8C4B1B4-E5CA-BAFA-E34A-BFB5B5D3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826F9D8-535A-C8E1-54CD-910A6A734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CF643-4CF1-4CA8-8043-6EDBADA7CC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0230860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67783-19CE-32FB-2EE4-924F2A6F4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3F45A-B340-1610-73BD-8AEA36F2D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D51F6-6F80-877B-EAB5-CB7490692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7526E7-208A-4BB7-BDCE-CD1A365FB4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2500810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70E53-CF4B-07D0-ACDA-8F7F69CC6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A1456E-0420-5543-F9B3-7D291EFA5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581F7-D12A-BD2E-F818-BC07BAE62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E92896-73F6-4177-9B9F-1D7130D5D1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416632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135458A-CD51-13A7-119F-B76179ED845F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AB25ABE-C99F-90BF-6D29-15ECD9DE68F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08FF9D-BACF-83DE-1582-FF1AB2346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0897DB1-71DE-E8B8-1031-0FF846C0C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29C95D7-883E-6C1A-3EF0-71F86661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442D62-069E-4FFE-B251-790A79BBC3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70878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5F84D-FAA7-C214-32E2-535524425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23DD5-B9C2-65C3-658F-2464D0182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346C4-6FC1-CA31-4407-1815A61AA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52F2A-977A-48CB-9CC8-28367D9D26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8361547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97C90AA-6455-4A73-822B-32E1FC79796F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9B5DC1E-7BE2-1B16-2F61-DEAFCDB68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BED9CFA-BF29-31FD-15A3-60E3FBDE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117B4E2-9B41-CB8B-B25B-2C9A4A5EA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FB890-BFE0-4A73-A08D-D8B4FC952B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0568866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241C932-1A7D-0D33-C78D-0278DC309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65D7A-F412-FBD9-71DC-43685981CE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769BB0-77CE-AEDC-D394-8348A715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D0C74B-AC10-46AE-A59E-BD359D638F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4173864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3123F29-9481-CC0A-BA6A-A19374EC7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C1AA729B-5188-C923-CECA-50C3A0FEB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D7F102-45AF-F944-35C0-5C4341CA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4C8199-01CE-48CD-BFA3-1FA0A4CEE5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4760183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7518D0C-C541-1F18-62C3-EF547B4BD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896789F-69AB-4123-8BCE-331748D0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C5D74DD-BB2B-3401-5A9C-228AD246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4D1AD-4A18-471B-A3C3-8F4E522ADE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611520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A6A7891-1938-8480-8461-F34D2CD47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055B0C-92AC-A69A-FD72-412C2B8AB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0E6DA-D8EA-B3DE-7968-A1082AD69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DECE4-C8A6-47E4-98D7-BB211EBCC4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7999214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6A289B0-7296-4FF4-6080-B96545DE89AD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A648934-6562-0990-DB8F-3AC2B63AC7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A6ABD9-8047-3E93-CE5E-9A327ED24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637F97-0BA1-D518-8FC3-DA473DB8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3ABDAC-5E9C-419B-B4D0-82BBA2B032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9558293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EA9D4E-AE63-0AC2-C5EF-CEFA3AC69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7EE801C-AB1F-10C7-560F-52FC5D049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33BE9B-F3F4-2734-37AD-647BAC22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8F80FB-963D-4219-AC2E-1D367F3092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2569733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91F974-F472-89A6-FA28-DEB30ABBF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FAD822E-4FB5-BA42-2529-D59B3BD5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E4865BE-60FC-1BDE-054E-FB57C430D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6B0D2A-6E58-4FC7-B217-5677A57D29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40673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0F1FB-C7D6-86A2-A990-7689888AC7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35BC72-0E2D-44BC-D3CC-2800A2A2A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0BABD-0607-69F9-8E5E-834FFC870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32F6F6-B525-40ED-882D-6B1EB916FC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96097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B218F-215F-3F8A-CDFB-7B0532CDA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7055-D06D-FF69-D6FD-C84EC2DB8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0B8432-B88E-A41E-D3E0-1DCF9F5E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D0DEB5-A2EB-440A-9700-ACB750A7C3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56612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8AA4-4AC3-A4FD-2340-BFE7B4330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461D6-BDDD-B950-C040-8350D50AF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38F5D-5770-81D3-D433-17E684CC6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BCA0FC-1EDC-4A16-85E8-DEE61992A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71059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EEAEBA-EA83-D264-61DA-D7C27A21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4E810-35AF-0036-E7E0-B368EEDC4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D176A-1555-2D7D-13E2-57BD8FC8E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B3C0CE-4741-4099-B309-7A041C39D9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9183708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0CCDF3-9EA5-E1B7-467B-38AE3082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38A3B-5762-E5A3-B465-B56CD1DE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7B6779-2D61-2FCA-9EFB-ED503C36F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F6F48-895E-40DC-94A9-5F5ACCD037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48818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9AD0005-56E4-C6D9-A7FD-6CB370D67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579E12-31D1-0D58-20EE-BB5E2E223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47708BB-1F1A-F2FF-79B8-3A88775BA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B8713-C708-42E0-BF53-6B315B6804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08972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214BFFC-CFB5-6A7B-F80D-5598CD0C0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386AD85-2CFA-A7BD-D5FA-3BE9AD2B1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7F265A0-F918-5BE0-0C50-6597FED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52D095-D5FC-4E85-8F8E-5CE17FF6E6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911979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E7A10DC-8A55-2E7F-39D1-63AC0AE1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21825C4-8261-A84D-57C8-ECAC6C5C3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44E31FE-61B7-C752-54E8-A3BC01E6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440E50-C4F6-4B15-B5A0-9C064906C3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474291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3B8813CA-CC69-F465-6CE6-D5CA65C4A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D588A-0910-6EC5-03C5-9CE5AD8F5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44EF6-2961-5E30-15A4-D9549682A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B9389A-498F-43D5-88C1-AFE433655B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2397950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A6E5FC8-0245-A1E9-D511-C00B0C751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8C87891-931D-E87C-1513-7651056098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322D20A-5B5F-580A-13F9-18BA012CF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56212-57BF-42FF-B5E9-47127B6604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236659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72AD121-BF5B-7E20-2047-7292BDCE5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DC6AF7D-F65A-F030-AF31-A5FA6A1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9EEE291-3374-AC29-604A-D90D2AF83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2BEE9-C36D-4D69-BE99-652E91A1ED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57725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B94B1AA-EADE-EFB0-57B6-00651A18E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FD7110-FD3E-2F54-AB1A-79640F849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D604567-831B-966C-FBCD-70B2AB970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147B77-814F-4382-A30C-03BC106F26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050997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FC4F1-D347-1151-C459-71A5828E3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ADA81-79CD-DB4A-AC4A-1EF6E1BA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6B6D0-8B4F-72D2-D55F-F77CBFFBD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554379-C183-45AA-85B5-94AC2DD1EB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0761442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2FAF5-EA45-576D-4A99-79A1FF039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CE243-0945-DD48-2F64-15774C3A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ABA754-3554-9C80-6B67-E713A6279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09BE75-4B10-4EFD-A3E9-7D5534914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8672252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91307-8F69-6A1B-C37C-D3D21ACF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FE4F60-93A9-B4D8-AA42-19E44F8A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6E3B5-E73C-BA60-8578-C29103766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E7C451-0619-45EF-9613-B92EEAFE2B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7344708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46F62-DF10-1597-3DFB-878613BED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0D9E1D-4CFA-6502-C75B-FF4860F7E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766963-8943-C8F2-9DD0-DEF5253CC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9A54F4-0196-4E7F-853C-1F0AEFE49F9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0211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9D7C9-BB07-55FE-9D93-42DC177F2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23A366-D0B3-BC7E-028B-7A4C32E02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A3CC5-A3BA-6713-A087-F180A8CAD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6C7CC-CE2D-42D8-BF8B-EC6F5D9D39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95419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D1460F-EA47-4CC7-96C4-FFCDCD6EA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C449568-DCAB-02FB-F1EC-3A36BA22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D2EAADA-3356-A19F-6954-6FC5BE8EB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D51B9-7825-475F-A783-FCF1573BE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205803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565B1A5-A97D-49C4-D536-4329A8B7E2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E50E9EC-6B13-DC76-0CC8-0C04E7C83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3828C2-6EC7-D25C-218B-CD78FAFE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33DEEB-FF84-4DA7-A8B4-EC2F0DAB2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933033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A6AF5A8-4227-5381-28DE-04B384296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7653EC6-350B-F9A7-C6E3-8F3BF2512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67332F5-77D9-DF89-52D6-A0DE24F24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E8EC8B-EA5D-489D-AF36-13B4CF067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110780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08C968C-6691-E93A-521A-74BC45A27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B960AB8-5F2F-AD07-14FE-81AA31F94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A5FC33C-BBC2-1C52-3B77-57CF9A1F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E9B22-3D86-49E1-8033-6F65D43A8B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03272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E9CE07F-EB2B-579A-5EED-E1E0EE029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51DF135-43C4-5896-23E9-8AB4CCB82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E2A8982-C465-EDBF-89B9-B93A78EB2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DBDB9-5B62-4BD4-B614-A3E237985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4103676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087E5E2-9271-23C4-92D6-61488DCA4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C7805E0-9674-D828-77B4-BDB027FF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A452DEC-E858-17C3-62D2-F324370FB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FB3943-7A24-47B5-B244-E8F679117D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795536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5FE836B-0389-EBD0-46EF-B5863998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506EAA4-BC98-1DA3-0084-717AB051F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69C310-4F9E-AE35-64E6-EBA3B3231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8BF04-7461-480B-A8F4-B82F8F516C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366233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FFD58-814A-4948-075D-0848938B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681BAD-E0CC-5887-0631-4E8E043ED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A89395-803C-79CB-D6F9-910A7CD5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61954-C49C-48AE-868A-E3E3B1DB96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8547711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79FA0-1755-7205-E7BE-11774CE6B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3EB47D-B247-FB5C-163F-7B5A38F44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BAD000-B4E4-9B51-8DF8-2E9EC6AC1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24065-C46C-40AF-81A5-61983A6B2C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629816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49FF6-314E-F7C7-1D9B-16D644ED2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DAEAD-03CB-9DB6-932E-0A6105562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844955-74A3-62A0-C564-678EF90A2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1C740-5759-4784-BA74-7A97A0AA95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703700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C8A1F3-4442-DA64-008B-67B89A871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58B8D-FE5A-C092-3450-F7C713676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EBF809-5F86-3589-D6C1-ACAD21FAB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CFFCD-1345-4FBF-92D5-839544AF4F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5215752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FDF05-E851-D56F-9157-14A444D93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80387-FE20-BEFE-B29D-67F5F9BB3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C699-B2BE-583F-10BD-9029D82AA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B9A08B-7053-4A07-9632-677C0C7C2E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64478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97C9099-658D-82BE-A9A6-CF8D2E3D9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E659EB0-1068-6C06-253A-4E4BA6189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CF012E7-2F2F-844D-EBCD-ABF526A8D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8AB20-C1CC-456A-9141-2811ADBD40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7233652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38D8A84-F291-628A-398B-45484BFE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8D92BC12-92E7-7FAD-8263-BA59B5FD9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9154E63-BCA6-18C1-D4EE-EF75E00CC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07015-CB8E-47C2-B3C8-0426499995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308027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0F85297-3986-C23E-E509-472FE3F37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47F4890-F63A-A6DA-9A8B-521E678C6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0FA766C-FFBE-F464-49B3-F2BE8B6CD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5A6CC-792C-48F7-ACBB-0A1D95D89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7838132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BD27258-27F2-3543-2A6A-2EBFC88A3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AA0C75F3-D159-49EF-2AF4-C702345EF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87510E-2E5C-71F9-220D-C167DA952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09140-6D02-4197-8744-FB7DF9C596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184191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CE03DD2-2992-10EC-00D7-DA14D40DA4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6AA7DBE-5FD1-1093-9889-AAA1094D9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063044-C6BB-A99D-931B-5F87686A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FBD0F-5308-4305-A8EF-53331B1C1D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5234055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5AB9F82B-20C7-7CCF-7A68-D0881F71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7C33A7-32ED-FB82-E593-F11EF1A90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CAA4692-9376-51FB-6A92-E2BDB2A4D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FAAEDD-49AA-4547-A780-9CC0416842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9159845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A64363D-D5E2-E633-E8C0-E38F892B6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045D3E6-08B6-4428-8535-29B680B1D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E64D448-E04E-3D5B-E773-0B8CAA82A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701608-A0A6-4544-8F77-6B16F6D3C3D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64092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2163E3-F34A-A413-592A-ED747061B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340F4B-28F4-6265-D5FE-346D452B4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1EE750-BD17-D24C-114C-711FC42AE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048A5-CD99-44EC-AB4A-58A131B321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86751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A8079-AEB2-01FB-942E-812CB1C787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5F4D2C-B195-DA35-8B41-A62E3A750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DFF77D-4A30-B908-6E9C-6C63AB940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B60F0-5392-4BA1-B22C-9CD22F1F3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896448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D667EE1-B5EE-1E66-0F94-659D3CDC40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AACE31-0CA3-F921-A561-139DCB356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E0EB63-52B0-CCC8-DF40-15E5FE03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3C70-AF93-4742-B003-9F47DBF2FC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5396168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ED17F2-B8F6-A2B0-11FB-748CF2091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0649CD6-B344-ED2D-1477-5DEDD305A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00EAC90-1BC4-6B2E-133D-9AB9FFD0C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58684-F517-47E1-B8D9-1E61B83A24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166898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A39598-C13F-9C28-EFCC-2ED010D8C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C0C28C2-3A78-2FE3-BF0A-557487777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6428F3-818B-A894-A8FB-6EE355A49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1B2264-8E55-4DB5-AB0B-852537CF04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1449192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3806CBF-B22D-AD3E-D039-3D786263E72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B8907F48-13BF-8147-A2F4-ED66A870658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E612153-EF29-0A86-7214-8CB105679DC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0119E5-F4C8-91DC-E9F4-A094D5FDB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6D19A-E0ED-81FA-A9E0-002DA79A33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7DB47-F100-9BB8-6A12-4D98EB08E1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2F8D7141-1DBA-4998-8F0E-77EE24B5FFC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098" r:id="rId2"/>
    <p:sldLayoutId id="2147484159" r:id="rId3"/>
    <p:sldLayoutId id="2147484099" r:id="rId4"/>
    <p:sldLayoutId id="2147484100" r:id="rId5"/>
    <p:sldLayoutId id="2147484101" r:id="rId6"/>
    <p:sldLayoutId id="2147484102" r:id="rId7"/>
    <p:sldLayoutId id="2147484103" r:id="rId8"/>
    <p:sldLayoutId id="2147484104" r:id="rId9"/>
    <p:sldLayoutId id="2147484105" r:id="rId10"/>
    <p:sldLayoutId id="214748410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FC69AA-DD5E-C591-4681-1B3F96918B3B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54D5E74C-75A0-C4A0-9C24-9E9BAABF482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9D53F2C8-255B-669A-6B14-787BBFB1A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70BD-764A-D003-D17D-3338A8056A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6603-C067-661C-B0D9-15DBD744D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298EA-C1A9-5508-F6EA-53820DD8F0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674CE1E7-9038-42E5-917A-27D4122BDEC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07" r:id="rId2"/>
    <p:sldLayoutId id="2147484161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32D745A-44FB-E10A-1EC2-6D5ECB67EAAA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583DB614-18AE-19EA-68F3-550BA86082A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14B61AE8-4B49-F348-25BB-08F433C95D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DD6CC-6157-0D44-A7E5-E430A01F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26BC-BAF6-2339-CF75-0FDB1BA189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CA1D0-650B-209B-013E-4DF78B5D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7ED2418-73C2-48C1-8950-C1F482232ED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16" r:id="rId2"/>
    <p:sldLayoutId id="2147484163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D75DF40A-E342-35F7-7B80-B1E21941211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D8D48384-9D83-DDD0-AD0B-655951FEBE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6DE10-6ADF-335D-382D-37C118FC9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FED35-D70A-8E36-24D7-35B8B6C7C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FD54A9-0F40-57BE-6CB5-08024886D7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DFABD61-5C5E-486A-A57E-019EE06FDA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1D97BAA8-8325-7455-0E6C-424979A8906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F07D902A-A439-F741-519B-A5742A7590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8F635-99AA-3126-806F-225AF8F83C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20EA7-49D1-D4B8-115E-B02190FA79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1AD0DC-6014-0CB6-F32C-4EEF116517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389A2DA-E93A-4700-9CA7-36B4EBCD7AE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C34CE8CD-FD2B-DA50-11D0-13C9C7DB7D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E98C246-C7E4-D52D-DE69-69BA02BA8A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BB1427-C560-DFF3-FF3B-575B4D9A4A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C7CB-0EF2-7AA2-FB90-2C0390BC3C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E61DF-B177-5252-6016-A1D1A5577F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64DFBDF0-354F-4E23-A4E0-615E6169AC0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7" r:id="rId1"/>
    <p:sldLayoutId id="2147484148" r:id="rId2"/>
    <p:sldLayoutId id="2147484149" r:id="rId3"/>
    <p:sldLayoutId id="2147484150" r:id="rId4"/>
    <p:sldLayoutId id="2147484151" r:id="rId5"/>
    <p:sldLayoutId id="2147484152" r:id="rId6"/>
    <p:sldLayoutId id="2147484153" r:id="rId7"/>
    <p:sldLayoutId id="2147484154" r:id="rId8"/>
    <p:sldLayoutId id="2147484155" r:id="rId9"/>
    <p:sldLayoutId id="2147484156" r:id="rId10"/>
    <p:sldLayoutId id="2147484157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A22C1CD-7D3D-5E1B-2B61-638FE47824E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8800"/>
              <a:t>Mass Media</a:t>
            </a:r>
            <a:endParaRPr lang="en-US" alt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035C8F7A-3237-4E1B-7F37-D31A172E2340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>
            <a:extLst>
              <a:ext uri="{FF2B5EF4-FFF2-40B4-BE49-F238E27FC236}">
                <a16:creationId xmlns:a16="http://schemas.microsoft.com/office/drawing/2014/main" id="{D1CDC2DC-F77B-3AAC-7C91-5E1D30875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848600" cy="1143000"/>
          </a:xfrm>
        </p:spPr>
        <p:txBody>
          <a:bodyPr/>
          <a:lstStyle/>
          <a:p>
            <a:pPr eaLnBrk="1" hangingPunct="1"/>
            <a:r>
              <a:rPr lang="en-US" altLang="en-US"/>
              <a:t>Symbiotic Relationship</a:t>
            </a:r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ACD7E4E3-EC37-1313-2C9A-E86C249BA42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Information</a:t>
            </a:r>
          </a:p>
          <a:p>
            <a:pPr eaLnBrk="1" hangingPunct="1"/>
            <a:r>
              <a:rPr lang="en-US" altLang="en-US" sz="2800" dirty="0"/>
              <a:t>Press as stenographer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645539AC-D43C-1533-8050-8A51102FB1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Adversarial relationship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3F038A00-DA12-F2E1-9F8E-6B7D6FF863A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Conflicting goals</a:t>
            </a:r>
          </a:p>
          <a:p>
            <a:pPr eaLnBrk="1" hangingPunct="1"/>
            <a:r>
              <a:rPr lang="en-US" altLang="en-US" sz="2800" dirty="0"/>
              <a:t>Media cynicism/negative bias</a:t>
            </a:r>
          </a:p>
          <a:p>
            <a:pPr eaLnBrk="1" hangingPunct="1"/>
            <a:r>
              <a:rPr lang="en-US" altLang="en-US" sz="2800" dirty="0"/>
              <a:t>Commercial incentives– eyeballs!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70D386AA-5769-E80B-974F-8F8A2CC610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1752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6000"/>
              <a:t>Media Bias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05B22D00-7BF6-3D9F-1E3B-FE3659558A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How journalists cover news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774617E7-751B-B82F-CB68-A1A1330B39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News </a:t>
            </a:r>
            <a:r>
              <a:rPr lang="en-US" altLang="en-US" sz="2800" i="1"/>
              <a:t>stories</a:t>
            </a:r>
            <a:endParaRPr lang="en-US" altLang="en-US" sz="2800"/>
          </a:p>
          <a:p>
            <a:pPr eaLnBrk="1" hangingPunct="1"/>
            <a:r>
              <a:rPr lang="en-US" altLang="en-US" sz="2800"/>
              <a:t>Frames</a:t>
            </a:r>
          </a:p>
          <a:p>
            <a:pPr eaLnBrk="1" hangingPunct="1"/>
            <a:r>
              <a:rPr lang="en-US" altLang="en-US" sz="2800"/>
              <a:t>Ideological bias?</a:t>
            </a:r>
          </a:p>
          <a:p>
            <a:pPr eaLnBrk="1" hangingPunct="1"/>
            <a:r>
              <a:rPr lang="en-US" altLang="en-US" sz="2800"/>
              <a:t>Pack journalism/Conventional Wisdom</a:t>
            </a:r>
          </a:p>
          <a:p>
            <a:pPr eaLnBrk="1" hangingPunct="1"/>
            <a:r>
              <a:rPr lang="en-US" altLang="en-US" sz="2800"/>
              <a:t>“He said, she said” journalism</a:t>
            </a:r>
          </a:p>
          <a:p>
            <a:pPr lvl="1" eaLnBrk="1" hangingPunct="1"/>
            <a:r>
              <a:rPr lang="en-US" altLang="en-US" sz="2600"/>
              <a:t>Over-reliance on official sources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B28A5FD9-2629-782B-AFD0-F9B3D56F1F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/>
          <a:lstStyle/>
          <a:p>
            <a:pPr eaLnBrk="1" hangingPunct="1"/>
            <a:r>
              <a:rPr lang="en-US" altLang="en-US"/>
              <a:t>Commercial Bias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56D5DF9-273E-D67A-EDCD-9C0D950527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85800" y="1168400"/>
            <a:ext cx="7772400" cy="58674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Infotainment</a:t>
            </a:r>
          </a:p>
          <a:p>
            <a:pPr eaLnBrk="1" hangingPunct="1"/>
            <a:r>
              <a:rPr lang="en-US" altLang="en-US" sz="2800" dirty="0"/>
              <a:t>News hole/hamster wheel</a:t>
            </a:r>
          </a:p>
          <a:p>
            <a:pPr eaLnBrk="1" hangingPunct="1"/>
            <a:r>
              <a:rPr lang="en-US" altLang="en-US" sz="2800" dirty="0"/>
              <a:t>Clickbait/lack of proportion</a:t>
            </a:r>
          </a:p>
          <a:p>
            <a:pPr eaLnBrk="1" hangingPunct="1"/>
            <a:r>
              <a:rPr lang="en-US" altLang="en-US" sz="2800" dirty="0"/>
              <a:t>Game orientation</a:t>
            </a:r>
          </a:p>
          <a:p>
            <a:pPr lvl="1" eaLnBrk="1" hangingPunct="1"/>
            <a:r>
              <a:rPr lang="en-US" altLang="en-US" sz="2400" dirty="0"/>
              <a:t>Horserace</a:t>
            </a:r>
          </a:p>
          <a:p>
            <a:pPr eaLnBrk="1" hangingPunct="1"/>
            <a:r>
              <a:rPr lang="en-US" altLang="en-US" sz="2800" dirty="0"/>
              <a:t>Conflict</a:t>
            </a:r>
          </a:p>
          <a:p>
            <a:pPr eaLnBrk="1" hangingPunct="1"/>
            <a:r>
              <a:rPr lang="en-US" altLang="en-US" sz="2800" dirty="0"/>
              <a:t>Visuals</a:t>
            </a:r>
          </a:p>
          <a:p>
            <a:pPr eaLnBrk="1" hangingPunct="1"/>
            <a:r>
              <a:rPr lang="en-US" altLang="en-US" sz="2800" dirty="0"/>
              <a:t>“News” bias</a:t>
            </a:r>
          </a:p>
          <a:p>
            <a:pPr lvl="1" eaLnBrk="1" hangingPunct="1"/>
            <a:r>
              <a:rPr lang="en-US" altLang="en-US" sz="2400" dirty="0"/>
              <a:t>Crisis du jour</a:t>
            </a:r>
          </a:p>
          <a:p>
            <a:pPr eaLnBrk="1" hangingPunct="1"/>
            <a:r>
              <a:rPr lang="en-US" altLang="en-US" sz="3200" dirty="0"/>
              <a:t>News on the cheap</a:t>
            </a:r>
            <a:r>
              <a:rPr lang="en-US" altLang="en-US" sz="2400" dirty="0"/>
              <a:t>/(insufficient news resources)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0AB7DBB9-BB83-DA59-474E-49DA7B2FD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power of visuals</a:t>
            </a:r>
          </a:p>
        </p:txBody>
      </p:sp>
      <p:pic>
        <p:nvPicPr>
          <p:cNvPr id="30723" name="Picture 2">
            <a:extLst>
              <a:ext uri="{FF2B5EF4-FFF2-40B4-BE49-F238E27FC236}">
                <a16:creationId xmlns:a16="http://schemas.microsoft.com/office/drawing/2014/main" id="{4D12FF57-D13D-9E78-B24B-97D3D9FFF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5925"/>
            <a:ext cx="26289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3">
            <a:extLst>
              <a:ext uri="{FF2B5EF4-FFF2-40B4-BE49-F238E27FC236}">
                <a16:creationId xmlns:a16="http://schemas.microsoft.com/office/drawing/2014/main" id="{4E1CDB61-2354-27C0-5468-8BB08D66A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685925"/>
            <a:ext cx="246697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4">
            <a:extLst>
              <a:ext uri="{FF2B5EF4-FFF2-40B4-BE49-F238E27FC236}">
                <a16:creationId xmlns:a16="http://schemas.microsoft.com/office/drawing/2014/main" id="{8E00958B-C8D5-9020-AECC-EAB4B88A7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886200"/>
            <a:ext cx="285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>
            <a:extLst>
              <a:ext uri="{FF2B5EF4-FFF2-40B4-BE49-F238E27FC236}">
                <a16:creationId xmlns:a16="http://schemas.microsoft.com/office/drawing/2014/main" id="{AD783B4A-097B-B26D-B44A-6BECFF221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4763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">
            <a:extLst>
              <a:ext uri="{FF2B5EF4-FFF2-40B4-BE49-F238E27FC236}">
                <a16:creationId xmlns:a16="http://schemas.microsoft.com/office/drawing/2014/main" id="{3ACC7E5D-4C46-D26F-49B9-782039A756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85925"/>
            <a:ext cx="29797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2">
            <a:extLst>
              <a:ext uri="{FF2B5EF4-FFF2-40B4-BE49-F238E27FC236}">
                <a16:creationId xmlns:a16="http://schemas.microsoft.com/office/drawing/2014/main" id="{AEFECE7F-873C-2D5B-7648-F19D1486B8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4763"/>
            <a:ext cx="286861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8E7531BC-F2E4-4099-2990-987E0E0EA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175"/>
            <a:ext cx="7407275" cy="1355725"/>
          </a:xfrm>
        </p:spPr>
        <p:txBody>
          <a:bodyPr/>
          <a:lstStyle/>
          <a:p>
            <a:r>
              <a:rPr lang="en-US" altLang="en-US"/>
              <a:t>2020 Election Coverage</a:t>
            </a:r>
          </a:p>
        </p:txBody>
      </p:sp>
      <p:pic>
        <p:nvPicPr>
          <p:cNvPr id="31747" name="Picture 3">
            <a:extLst>
              <a:ext uri="{FF2B5EF4-FFF2-40B4-BE49-F238E27FC236}">
                <a16:creationId xmlns:a16="http://schemas.microsoft.com/office/drawing/2014/main" id="{59457A84-7079-0177-E6D1-6FECA4D0D4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77913"/>
            <a:ext cx="56388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>
            <a:extLst>
              <a:ext uri="{FF2B5EF4-FFF2-40B4-BE49-F238E27FC236}">
                <a16:creationId xmlns:a16="http://schemas.microsoft.com/office/drawing/2014/main" id="{C806FAA1-78A5-14AB-96FC-28A1BF0D5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844925"/>
            <a:ext cx="4953000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D06BE0AE-2EC5-2401-EF1F-426E7660E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2016 Campaign Coverage</a:t>
            </a:r>
          </a:p>
        </p:txBody>
      </p:sp>
      <p:pic>
        <p:nvPicPr>
          <p:cNvPr id="32771" name="Picture 3">
            <a:extLst>
              <a:ext uri="{FF2B5EF4-FFF2-40B4-BE49-F238E27FC236}">
                <a16:creationId xmlns:a16="http://schemas.microsoft.com/office/drawing/2014/main" id="{BCBC3220-B64A-94C0-9C10-89244A39E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50" y="1752600"/>
            <a:ext cx="83947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C8553AA9-3F30-FB00-4C4A-BFAB30CDC1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Conclusion: The Media and Democracy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16B8F3CA-E5D6-4DF2-07CF-7A18B87D7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Importance of media</a:t>
            </a:r>
          </a:p>
          <a:p>
            <a:pPr eaLnBrk="1" hangingPunct="1"/>
            <a:r>
              <a:rPr lang="en-US" altLang="en-US" sz="2800"/>
              <a:t>Balance of power</a:t>
            </a:r>
          </a:p>
          <a:p>
            <a:pPr eaLnBrk="1" hangingPunct="1"/>
            <a:r>
              <a:rPr lang="en-US" altLang="en-US" sz="2800"/>
              <a:t>Who’s to Blame?</a:t>
            </a:r>
          </a:p>
          <a:p>
            <a:pPr eaLnBrk="1" hangingPunct="1"/>
            <a:r>
              <a:rPr lang="en-US" altLang="en-US" sz="2800"/>
              <a:t>Citizen’s role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586EEF5A-27A2-7F9C-4099-BBFAC70E7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260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E9C73DFE-A895-2389-DB45-86D93686A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Introduction: the two keys</a:t>
            </a:r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DFA1BF99-3AF7-1DD5-8168-373B3093D6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Free media are essential to democracy</a:t>
            </a:r>
          </a:p>
          <a:p>
            <a:pPr eaLnBrk="1" hangingPunct="1"/>
            <a:r>
              <a:rPr lang="en-US" altLang="en-US" sz="2800"/>
              <a:t>Media are a business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DD5BEFD4-3B16-57BF-42C7-59D49D9F12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800"/>
              <a:t>Trends in modern media</a:t>
            </a:r>
          </a:p>
        </p:txBody>
      </p:sp>
      <p:sp>
        <p:nvSpPr>
          <p:cNvPr id="5123" name="Content Placeholder 2">
            <a:extLst>
              <a:ext uri="{FF2B5EF4-FFF2-40B4-BE49-F238E27FC236}">
                <a16:creationId xmlns:a16="http://schemas.microsoft.com/office/drawing/2014/main" id="{E6BB3CAD-D977-19D9-D341-95E05AEF37E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Changing economics</a:t>
            </a:r>
          </a:p>
          <a:p>
            <a:pPr eaLnBrk="1" hangingPunct="1"/>
            <a:r>
              <a:rPr lang="en-US" altLang="en-US" sz="2800" dirty="0"/>
              <a:t>Changing news values</a:t>
            </a:r>
          </a:p>
          <a:p>
            <a:pPr eaLnBrk="1" hangingPunct="1"/>
            <a:r>
              <a:rPr lang="en-US" altLang="en-US" sz="2800" dirty="0"/>
              <a:t>Changing consumption patterns</a:t>
            </a:r>
          </a:p>
          <a:p>
            <a:pPr eaLnBrk="1" hangingPunct="1"/>
            <a:r>
              <a:rPr lang="en-US" altLang="en-US" sz="2800" dirty="0"/>
              <a:t>Evolving federal regulation</a:t>
            </a:r>
          </a:p>
          <a:p>
            <a:pPr eaLnBrk="1" hangingPunct="1"/>
            <a:r>
              <a:rPr lang="en-US" altLang="en-US" sz="2800" dirty="0"/>
              <a:t>The new media landscape and what it means for politics</a:t>
            </a:r>
          </a:p>
          <a:p>
            <a:pPr lvl="1" eaLnBrk="1" hangingPunct="1"/>
            <a:r>
              <a:rPr lang="en-US" altLang="en-US" sz="2600" dirty="0"/>
              <a:t>Decline of newspapers	</a:t>
            </a:r>
          </a:p>
          <a:p>
            <a:pPr lvl="1" eaLnBrk="1" hangingPunct="1"/>
            <a:r>
              <a:rPr lang="en-US" altLang="en-US" sz="2600" dirty="0"/>
              <a:t>Rise of social media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">
            <a:extLst>
              <a:ext uri="{FF2B5EF4-FFF2-40B4-BE49-F238E27FC236}">
                <a16:creationId xmlns:a16="http://schemas.microsoft.com/office/drawing/2014/main" id="{209A4FCC-E3C9-E419-9320-735A6A8753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8464"/>
            <a:ext cx="5791200" cy="648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>
            <a:extLst>
              <a:ext uri="{FF2B5EF4-FFF2-40B4-BE49-F238E27FC236}">
                <a16:creationId xmlns:a16="http://schemas.microsoft.com/office/drawing/2014/main" id="{29DA2087-1932-91B2-63A1-9FF51C6C4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23863"/>
            <a:ext cx="8001000" cy="601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8E18B66E-7A50-EA11-D6C4-6BDBA8A26E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85324"/>
            <a:ext cx="4756150" cy="613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>
            <a:extLst>
              <a:ext uri="{FF2B5EF4-FFF2-40B4-BE49-F238E27FC236}">
                <a16:creationId xmlns:a16="http://schemas.microsoft.com/office/drawing/2014/main" id="{9285A7F1-4C5A-CDD7-F59D-4A244B8B9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95300"/>
            <a:ext cx="8001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>
            <a:extLst>
              <a:ext uri="{FF2B5EF4-FFF2-40B4-BE49-F238E27FC236}">
                <a16:creationId xmlns:a16="http://schemas.microsoft.com/office/drawing/2014/main" id="{EE0CD567-D931-B2A4-CA23-00E57CE3FD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04800"/>
            <a:ext cx="6480175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FBF068CF-2E73-BE9F-29D6-E8CF4D242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Roles of the Media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5D3F9BCD-5181-0F0B-C444-482EF47824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Linkage mechanism</a:t>
            </a:r>
          </a:p>
          <a:p>
            <a:pPr eaLnBrk="1" hangingPunct="1"/>
            <a:r>
              <a:rPr lang="en-US" altLang="en-US" sz="2800" dirty="0"/>
              <a:t>Gatekeeper</a:t>
            </a:r>
          </a:p>
          <a:p>
            <a:pPr eaLnBrk="1" hangingPunct="1"/>
            <a:r>
              <a:rPr lang="en-US" altLang="en-US" sz="2800" dirty="0"/>
              <a:t>Scorekeeper</a:t>
            </a:r>
          </a:p>
          <a:p>
            <a:pPr eaLnBrk="1" hangingPunct="1"/>
            <a:r>
              <a:rPr lang="en-US" altLang="en-US" sz="2800" dirty="0"/>
              <a:t>Watchdog</a:t>
            </a:r>
          </a:p>
          <a:p>
            <a:pPr eaLnBrk="1" hangingPunct="1">
              <a:buFontTx/>
              <a:buNone/>
            </a:pPr>
            <a:endParaRPr lang="en-US" altLang="en-US" sz="2800" dirty="0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</p:bldLst>
  </p:timing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489</TotalTime>
  <Words>170</Words>
  <Application>Microsoft Office PowerPoint</Application>
  <PresentationFormat>On-screen Show (4:3)</PresentationFormat>
  <Paragraphs>51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Times New Roman</vt:lpstr>
      <vt:lpstr>Arial</vt:lpstr>
      <vt:lpstr>Corbel</vt:lpstr>
      <vt:lpstr>Calibri</vt:lpstr>
      <vt:lpstr>Calibri Light</vt:lpstr>
      <vt:lpstr>Theme1</vt:lpstr>
      <vt:lpstr>2_Basis</vt:lpstr>
      <vt:lpstr>3_Basis</vt:lpstr>
      <vt:lpstr>Office Theme</vt:lpstr>
      <vt:lpstr>1_Office Theme</vt:lpstr>
      <vt:lpstr>2_Office Theme</vt:lpstr>
      <vt:lpstr>Mass Media</vt:lpstr>
      <vt:lpstr>Introduction: the two keys</vt:lpstr>
      <vt:lpstr>Trends in modern media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Roles of the Media</vt:lpstr>
      <vt:lpstr>Symbiotic Relationship</vt:lpstr>
      <vt:lpstr>Adversarial relationship</vt:lpstr>
      <vt:lpstr>Media Bias</vt:lpstr>
      <vt:lpstr>How journalists cover news</vt:lpstr>
      <vt:lpstr>Commercial Bias</vt:lpstr>
      <vt:lpstr>The power of visuals</vt:lpstr>
      <vt:lpstr>2020 Election Coverage</vt:lpstr>
      <vt:lpstr>2016 Campaign Coverage</vt:lpstr>
      <vt:lpstr>Conclusion: The Media and Democracy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Media</dc:title>
  <dc:creator>Steven Greene</dc:creator>
  <cp:lastModifiedBy>Steven H Greene</cp:lastModifiedBy>
  <cp:revision>89</cp:revision>
  <dcterms:created xsi:type="dcterms:W3CDTF">1998-08-31T20:41:21Z</dcterms:created>
  <dcterms:modified xsi:type="dcterms:W3CDTF">2025-09-11T20:25:36Z</dcterms:modified>
</cp:coreProperties>
</file>