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36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3448B-6346-4C85-B6B2-0DF485856D43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E58EB4-B056-4A18-8D9C-AD853579C6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3448B-6346-4C85-B6B2-0DF485856D43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58EB4-B056-4A18-8D9C-AD853579C6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3448B-6346-4C85-B6B2-0DF485856D43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58EB4-B056-4A18-8D9C-AD853579C6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2A3448B-6346-4C85-B6B2-0DF485856D43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5E58EB4-B056-4A18-8D9C-AD853579C6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3448B-6346-4C85-B6B2-0DF485856D43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58EB4-B056-4A18-8D9C-AD853579C6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3448B-6346-4C85-B6B2-0DF485856D43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58EB4-B056-4A18-8D9C-AD853579C6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58EB4-B056-4A18-8D9C-AD853579C6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3448B-6346-4C85-B6B2-0DF485856D43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3448B-6346-4C85-B6B2-0DF485856D43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58EB4-B056-4A18-8D9C-AD853579C6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3448B-6346-4C85-B6B2-0DF485856D43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58EB4-B056-4A18-8D9C-AD853579C6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2A3448B-6346-4C85-B6B2-0DF485856D43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5E58EB4-B056-4A18-8D9C-AD853579C6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3448B-6346-4C85-B6B2-0DF485856D43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E58EB4-B056-4A18-8D9C-AD853579C6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2A3448B-6346-4C85-B6B2-0DF485856D43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5E58EB4-B056-4A18-8D9C-AD853579C6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 err="1" smtClean="0"/>
              <a:t>Capítulo</a:t>
            </a:r>
            <a:r>
              <a:rPr lang="en-US" sz="6600" dirty="0" smtClean="0"/>
              <a:t> 3 - </a:t>
            </a:r>
            <a:r>
              <a:rPr lang="en-US" sz="6600" dirty="0" err="1" smtClean="0"/>
              <a:t>Repaso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>
                    <a:lumMod val="10000"/>
                  </a:schemeClr>
                </a:solidFill>
              </a:rPr>
              <a:t>Escucha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 y </a:t>
            </a:r>
            <a:r>
              <a:rPr lang="en-US" dirty="0" err="1" smtClean="0">
                <a:solidFill>
                  <a:schemeClr val="bg1">
                    <a:lumMod val="10000"/>
                  </a:schemeClr>
                </a:solidFill>
              </a:rPr>
              <a:t>escribe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 la </a:t>
            </a:r>
            <a:r>
              <a:rPr lang="en-US" dirty="0" err="1" smtClean="0">
                <a:solidFill>
                  <a:schemeClr val="bg1">
                    <a:lumMod val="10000"/>
                  </a:schemeClr>
                </a:solidFill>
              </a:rPr>
              <a:t>palabra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10000"/>
                  </a:schemeClr>
                </a:solidFill>
              </a:rPr>
              <a:t>que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10000"/>
                  </a:schemeClr>
                </a:solidFill>
              </a:rPr>
              <a:t>es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10000"/>
                  </a:schemeClr>
                </a:solidFill>
              </a:rPr>
              <a:t>diferente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.</a:t>
            </a:r>
            <a:endParaRPr lang="en-US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err="1" smtClean="0">
                <a:solidFill>
                  <a:schemeClr val="accent3"/>
                </a:solidFill>
              </a:rPr>
              <a:t>Vocabulario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>
                <a:solidFill>
                  <a:schemeClr val="bg1">
                    <a:lumMod val="10000"/>
                  </a:schemeClr>
                </a:solidFill>
              </a:rPr>
              <a:t>Toma café; hace un picnic; va a un bar; hace viento</a:t>
            </a:r>
          </a:p>
          <a:p>
            <a:r>
              <a:rPr lang="es-ES_tradnl" dirty="0" smtClean="0">
                <a:solidFill>
                  <a:schemeClr val="bg1">
                    <a:lumMod val="10000"/>
                  </a:schemeClr>
                </a:solidFill>
              </a:rPr>
              <a:t>Ganar un partido; mirar la tele; jugar el fútbol; esquiar en el agua</a:t>
            </a:r>
          </a:p>
          <a:p>
            <a:r>
              <a:rPr lang="es-ES_tradnl" dirty="0" smtClean="0">
                <a:solidFill>
                  <a:schemeClr val="bg1">
                    <a:lumMod val="10000"/>
                  </a:schemeClr>
                </a:solidFill>
              </a:rPr>
              <a:t>La iglesia; el supermercado; la tienda; la oficina de correos</a:t>
            </a:r>
          </a:p>
          <a:p>
            <a:r>
              <a:rPr lang="es-ES_tradnl" dirty="0" smtClean="0">
                <a:solidFill>
                  <a:schemeClr val="bg1">
                    <a:lumMod val="10000"/>
                  </a:schemeClr>
                </a:solidFill>
              </a:rPr>
              <a:t>la calle; las montañas; el estante; la plaza </a:t>
            </a:r>
            <a:endParaRPr lang="es-ES_tradnl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err="1" smtClean="0">
                <a:solidFill>
                  <a:schemeClr val="accent3"/>
                </a:solidFill>
              </a:rPr>
              <a:t>Vocabulario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05400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1. …en el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otoño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?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2. … en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tu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ciudad?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3. … en la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pintura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de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Botero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?</a:t>
            </a:r>
          </a:p>
          <a:p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4. … en Ecuador en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abril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?</a:t>
            </a:r>
          </a:p>
          <a:p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5. … en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junio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en los Andes de Chile?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accent3"/>
                </a:solidFill>
              </a:rPr>
              <a:t>¿</a:t>
            </a:r>
            <a:r>
              <a:rPr lang="en-US" sz="4800" dirty="0" err="1" smtClean="0">
                <a:solidFill>
                  <a:schemeClr val="accent3"/>
                </a:solidFill>
              </a:rPr>
              <a:t>Qué</a:t>
            </a:r>
            <a:r>
              <a:rPr lang="en-US" sz="4800" dirty="0" smtClean="0">
                <a:solidFill>
                  <a:schemeClr val="accent3"/>
                </a:solidFill>
              </a:rPr>
              <a:t> </a:t>
            </a:r>
            <a:r>
              <a:rPr lang="en-US" sz="4800" dirty="0" err="1" smtClean="0">
                <a:solidFill>
                  <a:schemeClr val="accent3"/>
                </a:solidFill>
              </a:rPr>
              <a:t>tiempo</a:t>
            </a:r>
            <a:r>
              <a:rPr lang="en-US" sz="4800" dirty="0" smtClean="0">
                <a:solidFill>
                  <a:schemeClr val="accent3"/>
                </a:solidFill>
              </a:rPr>
              <a:t> </a:t>
            </a:r>
            <a:r>
              <a:rPr lang="en-US" sz="4800" dirty="0" err="1" smtClean="0">
                <a:solidFill>
                  <a:schemeClr val="accent3"/>
                </a:solidFill>
              </a:rPr>
              <a:t>hace</a:t>
            </a:r>
            <a:r>
              <a:rPr lang="en-US" sz="4800" dirty="0" smtClean="0">
                <a:solidFill>
                  <a:schemeClr val="accent3"/>
                </a:solidFill>
              </a:rPr>
              <a:t>…</a:t>
            </a:r>
            <a:endParaRPr lang="en-US" sz="4800" dirty="0">
              <a:solidFill>
                <a:schemeClr val="accent3"/>
              </a:solidFill>
            </a:endParaRPr>
          </a:p>
        </p:txBody>
      </p:sp>
      <p:pic>
        <p:nvPicPr>
          <p:cNvPr id="4" name="Picture 3" descr="botero hace s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74" y="1219200"/>
            <a:ext cx="2657475" cy="2057400"/>
          </a:xfrm>
          <a:prstGeom prst="rect">
            <a:avLst/>
          </a:prstGeom>
        </p:spPr>
      </p:pic>
      <p:pic>
        <p:nvPicPr>
          <p:cNvPr id="6" name="Picture 5" descr="ecuador lluv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3276600"/>
            <a:ext cx="1455761" cy="1219200"/>
          </a:xfrm>
          <a:prstGeom prst="rect">
            <a:avLst/>
          </a:prstGeom>
        </p:spPr>
      </p:pic>
      <p:pic>
        <p:nvPicPr>
          <p:cNvPr id="7" name="Picture 6" descr="300px-Aerial_photo_of_the_And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4114800"/>
            <a:ext cx="1981200" cy="2456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eef-fis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67200" y="1371600"/>
            <a:ext cx="2586519" cy="172650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914400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chemeClr val="accent3"/>
                </a:solidFill>
              </a:rPr>
              <a:t>¿</a:t>
            </a:r>
            <a:r>
              <a:rPr lang="en-US" sz="4400" dirty="0" err="1" smtClean="0">
                <a:solidFill>
                  <a:schemeClr val="accent3"/>
                </a:solidFill>
              </a:rPr>
              <a:t>Qué</a:t>
            </a:r>
            <a:r>
              <a:rPr lang="en-US" sz="4400" dirty="0" smtClean="0">
                <a:solidFill>
                  <a:schemeClr val="accent3"/>
                </a:solidFill>
              </a:rPr>
              <a:t> le </a:t>
            </a:r>
            <a:r>
              <a:rPr lang="en-US" sz="4400" dirty="0" err="1" smtClean="0">
                <a:solidFill>
                  <a:schemeClr val="accent3"/>
                </a:solidFill>
              </a:rPr>
              <a:t>gusta</a:t>
            </a:r>
            <a:r>
              <a:rPr lang="en-US" sz="4400" dirty="0" smtClean="0">
                <a:solidFill>
                  <a:schemeClr val="accent3"/>
                </a:solidFill>
              </a:rPr>
              <a:t> a </a:t>
            </a:r>
            <a:r>
              <a:rPr lang="en-US" sz="4400" dirty="0" err="1" smtClean="0">
                <a:solidFill>
                  <a:schemeClr val="accent3"/>
                </a:solidFill>
              </a:rPr>
              <a:t>tu</a:t>
            </a:r>
            <a:r>
              <a:rPr lang="en-US" sz="4400" dirty="0" smtClean="0">
                <a:solidFill>
                  <a:schemeClr val="accent3"/>
                </a:solidFill>
              </a:rPr>
              <a:t> </a:t>
            </a:r>
            <a:r>
              <a:rPr lang="en-US" sz="4400" dirty="0" err="1" smtClean="0">
                <a:solidFill>
                  <a:schemeClr val="accent3"/>
                </a:solidFill>
              </a:rPr>
              <a:t>familia</a:t>
            </a:r>
            <a:r>
              <a:rPr lang="en-US" sz="4400" dirty="0" smtClean="0">
                <a:solidFill>
                  <a:schemeClr val="accent3"/>
                </a:solidFill>
              </a:rPr>
              <a:t>?</a:t>
            </a:r>
            <a:endParaRPr lang="en-US" dirty="0"/>
          </a:p>
        </p:txBody>
      </p:sp>
      <p:pic>
        <p:nvPicPr>
          <p:cNvPr id="5" name="Picture 4" descr="cortar el cesped.jpg"/>
          <p:cNvPicPr>
            <a:picLocks noChangeAspect="1"/>
          </p:cNvPicPr>
          <p:nvPr/>
        </p:nvPicPr>
        <p:blipFill>
          <a:blip r:embed="rId3" cstate="print"/>
          <a:srcRect t="13363" b="3786"/>
          <a:stretch>
            <a:fillRect/>
          </a:stretch>
        </p:blipFill>
        <p:spPr>
          <a:xfrm>
            <a:off x="381000" y="3733800"/>
            <a:ext cx="2139700" cy="2362200"/>
          </a:xfrm>
          <a:prstGeom prst="rect">
            <a:avLst/>
          </a:prstGeom>
        </p:spPr>
      </p:pic>
      <p:pic>
        <p:nvPicPr>
          <p:cNvPr id="6" name="Picture 5" descr="hike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9120" y="3505200"/>
            <a:ext cx="2844800" cy="2133600"/>
          </a:xfrm>
          <a:prstGeom prst="rect">
            <a:avLst/>
          </a:prstGeom>
        </p:spPr>
      </p:pic>
      <p:pic>
        <p:nvPicPr>
          <p:cNvPr id="7" name="Picture 6" descr="mirar la tel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0" y="3352800"/>
            <a:ext cx="2514600" cy="1885950"/>
          </a:xfrm>
          <a:prstGeom prst="rect">
            <a:avLst/>
          </a:prstGeom>
        </p:spPr>
      </p:pic>
      <p:pic>
        <p:nvPicPr>
          <p:cNvPr id="8" name="Picture 7" descr="carta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" y="1066800"/>
            <a:ext cx="2484783" cy="1828800"/>
          </a:xfrm>
          <a:prstGeom prst="rect">
            <a:avLst/>
          </a:prstGeom>
        </p:spPr>
      </p:pic>
      <p:pic>
        <p:nvPicPr>
          <p:cNvPr id="9" name="Picture 8" descr="libro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39000" y="381000"/>
            <a:ext cx="1404937" cy="26091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33600" y="6153090"/>
            <a:ext cx="678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>
                <a:solidFill>
                  <a:schemeClr val="bg1">
                    <a:lumMod val="10000"/>
                  </a:schemeClr>
                </a:solidFill>
              </a:rPr>
              <a:t>Contesta</a:t>
            </a:r>
            <a:r>
              <a:rPr lang="en-US" sz="2000" i="1" dirty="0" smtClean="0">
                <a:solidFill>
                  <a:schemeClr val="bg1">
                    <a:lumMod val="10000"/>
                  </a:schemeClr>
                </a:solidFill>
              </a:rPr>
              <a:t> con un </a:t>
            </a:r>
            <a:r>
              <a:rPr lang="en-US" sz="2000" i="1" dirty="0" err="1" smtClean="0">
                <a:solidFill>
                  <a:schemeClr val="bg1">
                    <a:lumMod val="10000"/>
                  </a:schemeClr>
                </a:solidFill>
              </a:rPr>
              <a:t>verbo</a:t>
            </a:r>
            <a:r>
              <a:rPr lang="en-US" sz="2000" i="1" dirty="0" smtClean="0">
                <a:solidFill>
                  <a:schemeClr val="bg1">
                    <a:lumMod val="10000"/>
                  </a:schemeClr>
                </a:solidFill>
              </a:rPr>
              <a:t> y un(</a:t>
            </a:r>
            <a:r>
              <a:rPr lang="en-US" sz="2000" i="1" dirty="0" err="1" smtClean="0">
                <a:solidFill>
                  <a:schemeClr val="bg1">
                    <a:lumMod val="10000"/>
                  </a:schemeClr>
                </a:solidFill>
              </a:rPr>
              <a:t>os</a:t>
            </a:r>
            <a:r>
              <a:rPr lang="en-US" sz="2000" i="1" dirty="0" smtClean="0">
                <a:solidFill>
                  <a:schemeClr val="bg1">
                    <a:lumMod val="10000"/>
                  </a:schemeClr>
                </a:solidFill>
              </a:rPr>
              <a:t>) </a:t>
            </a:r>
            <a:r>
              <a:rPr lang="en-US" sz="2000" i="1" dirty="0" err="1" smtClean="0">
                <a:solidFill>
                  <a:schemeClr val="bg1">
                    <a:lumMod val="10000"/>
                  </a:schemeClr>
                </a:solidFill>
              </a:rPr>
              <a:t>sustantivo</a:t>
            </a:r>
            <a:r>
              <a:rPr lang="en-US" sz="2000" i="1" dirty="0" smtClean="0">
                <a:solidFill>
                  <a:schemeClr val="bg1">
                    <a:lumMod val="10000"/>
                  </a:schemeClr>
                </a:solidFill>
              </a:rPr>
              <a:t>(s) </a:t>
            </a:r>
            <a:r>
              <a:rPr lang="en-US" sz="2000" i="1" dirty="0" err="1" smtClean="0">
                <a:solidFill>
                  <a:schemeClr val="bg1">
                    <a:lumMod val="10000"/>
                  </a:schemeClr>
                </a:solidFill>
              </a:rPr>
              <a:t>para</a:t>
            </a:r>
            <a:r>
              <a:rPr lang="en-US" sz="2000" i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bg1">
                    <a:lumMod val="10000"/>
                  </a:schemeClr>
                </a:solidFill>
              </a:rPr>
              <a:t>cada</a:t>
            </a:r>
            <a:r>
              <a:rPr lang="en-US" sz="2000" i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bg1">
                    <a:lumMod val="10000"/>
                  </a:schemeClr>
                </a:solidFill>
              </a:rPr>
              <a:t>foto</a:t>
            </a:r>
            <a:r>
              <a:rPr lang="en-US" sz="2000" i="1" dirty="0" smtClean="0">
                <a:solidFill>
                  <a:schemeClr val="bg1">
                    <a:lumMod val="10000"/>
                  </a:schemeClr>
                </a:solidFill>
              </a:rPr>
              <a:t>.</a:t>
            </a:r>
            <a:endParaRPr lang="en-US" sz="2000" i="1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¿</a:t>
            </a:r>
            <a:r>
              <a:rPr lang="en-US" dirty="0" err="1" smtClean="0">
                <a:solidFill>
                  <a:schemeClr val="bg1">
                    <a:lumMod val="10000"/>
                  </a:schemeClr>
                </a:solidFill>
              </a:rPr>
              <a:t>Adónde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 van </a:t>
            </a:r>
            <a:r>
              <a:rPr lang="en-US" dirty="0" err="1" smtClean="0">
                <a:solidFill>
                  <a:schemeClr val="bg1">
                    <a:lumMod val="10000"/>
                  </a:schemeClr>
                </a:solidFill>
              </a:rPr>
              <a:t>ahora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?</a:t>
            </a:r>
          </a:p>
          <a:p>
            <a:pPr algn="ctr">
              <a:buNone/>
            </a:pPr>
            <a:r>
              <a:rPr lang="en-US" dirty="0" err="1" smtClean="0">
                <a:solidFill>
                  <a:schemeClr val="bg1">
                    <a:lumMod val="10000"/>
                  </a:schemeClr>
                </a:solidFill>
              </a:rPr>
              <a:t>Vamos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 a la playa.     vs.      </a:t>
            </a:r>
            <a:r>
              <a:rPr lang="en-US" dirty="0" err="1" smtClean="0">
                <a:solidFill>
                  <a:schemeClr val="bg1">
                    <a:lumMod val="10000"/>
                  </a:schemeClr>
                </a:solidFill>
              </a:rPr>
              <a:t>Vamos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 a </a:t>
            </a:r>
            <a:r>
              <a:rPr lang="en-US" dirty="0" err="1" smtClean="0">
                <a:solidFill>
                  <a:schemeClr val="bg1">
                    <a:lumMod val="10000"/>
                  </a:schemeClr>
                </a:solidFill>
              </a:rPr>
              <a:t>ir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 a la playa.</a:t>
            </a:r>
          </a:p>
          <a:p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¿</a:t>
            </a:r>
            <a:r>
              <a:rPr lang="en-US" dirty="0" err="1" smtClean="0">
                <a:solidFill>
                  <a:schemeClr val="bg1">
                    <a:lumMod val="10000"/>
                  </a:schemeClr>
                </a:solidFill>
              </a:rPr>
              <a:t>Quién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10000"/>
                  </a:schemeClr>
                </a:solidFill>
              </a:rPr>
              <a:t>va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 a la playa </a:t>
            </a:r>
            <a:r>
              <a:rPr lang="en-US" dirty="0" err="1" smtClean="0">
                <a:solidFill>
                  <a:schemeClr val="bg1">
                    <a:lumMod val="10000"/>
                  </a:schemeClr>
                </a:solidFill>
              </a:rPr>
              <a:t>contigo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800" i="1" dirty="0" smtClean="0">
                <a:solidFill>
                  <a:schemeClr val="bg1">
                    <a:lumMod val="10000"/>
                  </a:schemeClr>
                </a:solidFill>
              </a:rPr>
              <a:t>[with you]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?</a:t>
            </a:r>
          </a:p>
          <a:p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¿</a:t>
            </a:r>
            <a:r>
              <a:rPr lang="en-US" dirty="0" err="1" smtClean="0">
                <a:solidFill>
                  <a:schemeClr val="bg1">
                    <a:lumMod val="10000"/>
                  </a:schemeClr>
                </a:solidFill>
              </a:rPr>
              <a:t>Qué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10000"/>
                  </a:schemeClr>
                </a:solidFill>
              </a:rPr>
              <a:t>va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 a </a:t>
            </a:r>
            <a:r>
              <a:rPr lang="en-US" dirty="0" err="1" smtClean="0">
                <a:solidFill>
                  <a:schemeClr val="bg1">
                    <a:lumMod val="10000"/>
                  </a:schemeClr>
                </a:solidFill>
              </a:rPr>
              <a:t>hacer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 el 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doctor Despain 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en la playa?</a:t>
            </a:r>
          </a:p>
          <a:p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¿A </a:t>
            </a:r>
            <a:r>
              <a:rPr lang="en-US" dirty="0" err="1" smtClean="0">
                <a:solidFill>
                  <a:schemeClr val="bg1">
                    <a:lumMod val="10000"/>
                  </a:schemeClr>
                </a:solidFill>
              </a:rPr>
              <a:t>qué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10000"/>
                  </a:schemeClr>
                </a:solidFill>
              </a:rPr>
              <a:t>hora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 van a </a:t>
            </a:r>
            <a:r>
              <a:rPr lang="en-US" dirty="0" err="1" smtClean="0">
                <a:solidFill>
                  <a:schemeClr val="bg1">
                    <a:lumMod val="10000"/>
                  </a:schemeClr>
                </a:solidFill>
              </a:rPr>
              <a:t>salir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 de la playa?</a:t>
            </a:r>
          </a:p>
          <a:p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¿</a:t>
            </a:r>
            <a:r>
              <a:rPr lang="en-US" dirty="0" err="1" smtClean="0">
                <a:solidFill>
                  <a:schemeClr val="bg1">
                    <a:lumMod val="10000"/>
                  </a:schemeClr>
                </a:solidFill>
              </a:rPr>
              <a:t>Cómo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 vas a </a:t>
            </a:r>
            <a:r>
              <a:rPr lang="en-US" dirty="0" err="1" smtClean="0">
                <a:solidFill>
                  <a:schemeClr val="bg1">
                    <a:lumMod val="10000"/>
                  </a:schemeClr>
                </a:solidFill>
              </a:rPr>
              <a:t>llegar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 a </a:t>
            </a:r>
            <a:r>
              <a:rPr lang="en-US" dirty="0" err="1" smtClean="0">
                <a:solidFill>
                  <a:schemeClr val="bg1">
                    <a:lumMod val="10000"/>
                  </a:schemeClr>
                </a:solidFill>
              </a:rPr>
              <a:t>tu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         casa </a:t>
            </a:r>
            <a:r>
              <a:rPr lang="en-US" dirty="0" err="1" smtClean="0">
                <a:solidFill>
                  <a:schemeClr val="bg1">
                    <a:lumMod val="10000"/>
                  </a:schemeClr>
                </a:solidFill>
              </a:rPr>
              <a:t>después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 de </a:t>
            </a:r>
            <a:r>
              <a:rPr lang="en-US" dirty="0" err="1" smtClean="0">
                <a:solidFill>
                  <a:schemeClr val="bg1">
                    <a:lumMod val="10000"/>
                  </a:schemeClr>
                </a:solidFill>
              </a:rPr>
              <a:t>salir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?</a:t>
            </a:r>
          </a:p>
          <a:p>
            <a:endParaRPr lang="en-US" dirty="0" smtClean="0">
              <a:solidFill>
                <a:schemeClr val="bg1">
                  <a:lumMod val="10000"/>
                </a:schemeClr>
              </a:solidFill>
            </a:endParaRPr>
          </a:p>
          <a:p>
            <a:endParaRPr lang="en-US" dirty="0" smtClean="0">
              <a:solidFill>
                <a:schemeClr val="bg1">
                  <a:lumMod val="10000"/>
                </a:schemeClr>
              </a:solidFill>
            </a:endParaRPr>
          </a:p>
          <a:p>
            <a:endParaRPr lang="en-US" dirty="0" smtClean="0">
              <a:solidFill>
                <a:schemeClr val="bg1">
                  <a:lumMod val="1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err="1" smtClean="0">
                <a:solidFill>
                  <a:schemeClr val="accent3"/>
                </a:solidFill>
              </a:rPr>
              <a:t>Ir</a:t>
            </a:r>
            <a:r>
              <a:rPr lang="en-US" sz="6000" dirty="0" smtClean="0">
                <a:solidFill>
                  <a:schemeClr val="accent3"/>
                </a:solidFill>
              </a:rPr>
              <a:t>   vs.  </a:t>
            </a:r>
            <a:r>
              <a:rPr lang="en-US" sz="6000" dirty="0" err="1" smtClean="0">
                <a:solidFill>
                  <a:schemeClr val="accent3"/>
                </a:solidFill>
              </a:rPr>
              <a:t>Ir</a:t>
            </a:r>
            <a:r>
              <a:rPr lang="en-US" sz="6000" dirty="0" smtClean="0">
                <a:solidFill>
                  <a:schemeClr val="accent3"/>
                </a:solidFill>
              </a:rPr>
              <a:t> a</a:t>
            </a:r>
            <a:endParaRPr lang="en-US" sz="6000" dirty="0"/>
          </a:p>
        </p:txBody>
      </p:sp>
      <p:pic>
        <p:nvPicPr>
          <p:cNvPr id="4" name="Picture 3" descr="playa.jpg"/>
          <p:cNvPicPr>
            <a:picLocks noChangeAspect="1"/>
          </p:cNvPicPr>
          <p:nvPr/>
        </p:nvPicPr>
        <p:blipFill>
          <a:blip r:embed="rId2" cstate="print"/>
          <a:srcRect t="32455" r="13088" b="2657"/>
          <a:stretch>
            <a:fillRect/>
          </a:stretch>
        </p:blipFill>
        <p:spPr>
          <a:xfrm>
            <a:off x="4495800" y="4114800"/>
            <a:ext cx="4048125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76400" y="1676400"/>
            <a:ext cx="2286000" cy="44196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10000"/>
                  </a:schemeClr>
                </a:solidFill>
              </a:rPr>
              <a:t>Veo</a:t>
            </a:r>
            <a:endParaRPr lang="en-US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bg1">
                    <a:lumMod val="10000"/>
                  </a:schemeClr>
                </a:solidFill>
              </a:rPr>
              <a:t>Hago</a:t>
            </a:r>
            <a:endParaRPr lang="en-US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bg1">
                    <a:lumMod val="10000"/>
                  </a:schemeClr>
                </a:solidFill>
              </a:rPr>
              <a:t>Conozco</a:t>
            </a:r>
            <a:endParaRPr lang="en-US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bg1">
                    <a:lumMod val="10000"/>
                  </a:schemeClr>
                </a:solidFill>
              </a:rPr>
              <a:t>Salgo</a:t>
            </a:r>
            <a:endParaRPr lang="en-US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bg1">
                    <a:lumMod val="10000"/>
                  </a:schemeClr>
                </a:solidFill>
              </a:rPr>
              <a:t>Estoy</a:t>
            </a:r>
            <a:endParaRPr lang="en-US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bg1">
                    <a:lumMod val="10000"/>
                  </a:schemeClr>
                </a:solidFill>
              </a:rPr>
              <a:t>Sé</a:t>
            </a:r>
            <a:endParaRPr lang="en-US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bg1">
                    <a:lumMod val="10000"/>
                  </a:schemeClr>
                </a:solidFill>
              </a:rPr>
              <a:t>Doy</a:t>
            </a:r>
            <a:endParaRPr lang="en-US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bg1">
                    <a:lumMod val="10000"/>
                  </a:schemeClr>
                </a:solidFill>
              </a:rPr>
              <a:t>Pongo</a:t>
            </a:r>
            <a:endParaRPr lang="en-US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bg1">
                    <a:lumMod val="10000"/>
                  </a:schemeClr>
                </a:solidFill>
              </a:rPr>
              <a:t>Traigo</a:t>
            </a:r>
            <a:endParaRPr lang="en-US" dirty="0" smtClean="0">
              <a:solidFill>
                <a:schemeClr val="bg1">
                  <a:lumMod val="1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err="1" smtClean="0">
                <a:solidFill>
                  <a:schemeClr val="accent3"/>
                </a:solidFill>
              </a:rPr>
              <a:t>Verbos</a:t>
            </a:r>
            <a:r>
              <a:rPr lang="en-US" sz="6000" dirty="0" smtClean="0">
                <a:solidFill>
                  <a:schemeClr val="accent3"/>
                </a:solidFill>
              </a:rPr>
              <a:t> </a:t>
            </a:r>
            <a:r>
              <a:rPr lang="en-US" sz="6000" dirty="0" err="1" smtClean="0">
                <a:solidFill>
                  <a:schemeClr val="accent3"/>
                </a:solidFill>
              </a:rPr>
              <a:t>Irregulares</a:t>
            </a:r>
            <a:r>
              <a:rPr lang="en-US" sz="6000" dirty="0" smtClean="0">
                <a:solidFill>
                  <a:schemeClr val="accent3"/>
                </a:solidFill>
              </a:rPr>
              <a:t> en la forma “</a:t>
            </a:r>
            <a:r>
              <a:rPr lang="en-US" sz="6000" dirty="0" err="1" smtClean="0">
                <a:solidFill>
                  <a:schemeClr val="accent3"/>
                </a:solidFill>
              </a:rPr>
              <a:t>yo</a:t>
            </a:r>
            <a:r>
              <a:rPr lang="en-US" sz="6000" dirty="0" smtClean="0">
                <a:solidFill>
                  <a:schemeClr val="accent3"/>
                </a:solidFill>
              </a:rPr>
              <a:t>”</a:t>
            </a:r>
            <a:endParaRPr lang="en-US" sz="6000" dirty="0">
              <a:solidFill>
                <a:schemeClr val="accent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5400" y="1716881"/>
            <a:ext cx="33528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lphaLcPeriod"/>
            </a:pPr>
            <a:r>
              <a:rPr lang="en-US" sz="2600" dirty="0" smtClean="0">
                <a:solidFill>
                  <a:schemeClr val="bg1">
                    <a:lumMod val="10000"/>
                  </a:schemeClr>
                </a:solidFill>
              </a:rPr>
              <a:t>Saber</a:t>
            </a:r>
          </a:p>
          <a:p>
            <a:pPr marL="342900" indent="-342900">
              <a:spcAft>
                <a:spcPts val="600"/>
              </a:spcAft>
              <a:buFont typeface="+mj-lt"/>
              <a:buAutoNum type="alphaLcPeriod"/>
            </a:pPr>
            <a:r>
              <a:rPr lang="en-US" sz="2600" dirty="0" err="1" smtClean="0">
                <a:solidFill>
                  <a:schemeClr val="bg1">
                    <a:lumMod val="10000"/>
                  </a:schemeClr>
                </a:solidFill>
              </a:rPr>
              <a:t>Salir</a:t>
            </a:r>
            <a:endParaRPr lang="en-US" sz="26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lphaLcPeriod"/>
            </a:pPr>
            <a:r>
              <a:rPr lang="en-US" sz="2600" dirty="0" smtClean="0">
                <a:solidFill>
                  <a:schemeClr val="bg1">
                    <a:lumMod val="10000"/>
                  </a:schemeClr>
                </a:solidFill>
              </a:rPr>
              <a:t>Dar</a:t>
            </a:r>
          </a:p>
          <a:p>
            <a:pPr marL="342900" indent="-342900">
              <a:spcAft>
                <a:spcPts val="600"/>
              </a:spcAft>
              <a:buFont typeface="+mj-lt"/>
              <a:buAutoNum type="alphaLcPeriod"/>
            </a:pPr>
            <a:r>
              <a:rPr lang="en-US" sz="2600" dirty="0" err="1" smtClean="0">
                <a:solidFill>
                  <a:schemeClr val="bg1">
                    <a:lumMod val="10000"/>
                  </a:schemeClr>
                </a:solidFill>
              </a:rPr>
              <a:t>Hacer</a:t>
            </a:r>
            <a:r>
              <a:rPr lang="en-US" sz="26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</a:p>
          <a:p>
            <a:pPr marL="342900" indent="-342900">
              <a:spcAft>
                <a:spcPts val="600"/>
              </a:spcAft>
              <a:buFont typeface="+mj-lt"/>
              <a:buAutoNum type="alphaLcPeriod"/>
            </a:pPr>
            <a:r>
              <a:rPr lang="en-US" sz="2600" dirty="0" err="1" smtClean="0">
                <a:solidFill>
                  <a:schemeClr val="bg1">
                    <a:lumMod val="10000"/>
                  </a:schemeClr>
                </a:solidFill>
              </a:rPr>
              <a:t>Ver</a:t>
            </a:r>
            <a:endParaRPr lang="en-US" sz="26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lphaLcPeriod"/>
            </a:pPr>
            <a:r>
              <a:rPr lang="en-US" sz="2600" dirty="0" err="1" smtClean="0">
                <a:solidFill>
                  <a:schemeClr val="bg1">
                    <a:lumMod val="10000"/>
                  </a:schemeClr>
                </a:solidFill>
              </a:rPr>
              <a:t>Estar</a:t>
            </a:r>
            <a:endParaRPr lang="en-US" sz="26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lphaLcPeriod"/>
            </a:pPr>
            <a:r>
              <a:rPr lang="en-US" sz="2600" dirty="0" smtClean="0">
                <a:solidFill>
                  <a:schemeClr val="bg1">
                    <a:lumMod val="10000"/>
                  </a:schemeClr>
                </a:solidFill>
              </a:rPr>
              <a:t>Traer</a:t>
            </a:r>
          </a:p>
          <a:p>
            <a:pPr marL="342900" indent="-342900">
              <a:spcAft>
                <a:spcPts val="600"/>
              </a:spcAft>
              <a:buFont typeface="+mj-lt"/>
              <a:buAutoNum type="alphaLcPeriod"/>
            </a:pPr>
            <a:r>
              <a:rPr lang="en-US" sz="2600" dirty="0" err="1" smtClean="0">
                <a:solidFill>
                  <a:schemeClr val="bg1">
                    <a:lumMod val="10000"/>
                  </a:schemeClr>
                </a:solidFill>
              </a:rPr>
              <a:t>Poner</a:t>
            </a:r>
            <a:endParaRPr lang="en-US" sz="26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lphaLcPeriod"/>
            </a:pPr>
            <a:r>
              <a:rPr lang="en-US" sz="2600" dirty="0" err="1" smtClean="0">
                <a:solidFill>
                  <a:schemeClr val="bg1">
                    <a:lumMod val="10000"/>
                  </a:schemeClr>
                </a:solidFill>
              </a:rPr>
              <a:t>Conocer</a:t>
            </a:r>
            <a:endParaRPr lang="en-US" sz="2600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72000"/>
          </a:xfrm>
        </p:spPr>
        <p:txBody>
          <a:bodyPr numCol="1">
            <a:normAutofit/>
          </a:bodyPr>
          <a:lstStyle/>
          <a:p>
            <a:pPr marL="514350" indent="-514350">
              <a:buNone/>
            </a:pPr>
            <a:r>
              <a:rPr lang="en-US" sz="3200" dirty="0" err="1" smtClean="0">
                <a:solidFill>
                  <a:schemeClr val="bg1">
                    <a:lumMod val="10000"/>
                  </a:schemeClr>
                </a:solidFill>
              </a:rPr>
              <a:t>Escribe</a:t>
            </a:r>
            <a:r>
              <a:rPr lang="en-US" sz="3200" dirty="0" smtClean="0">
                <a:solidFill>
                  <a:schemeClr val="bg1">
                    <a:lumMod val="10000"/>
                  </a:schemeClr>
                </a:solidFill>
              </a:rPr>
              <a:t> los </a:t>
            </a:r>
            <a:r>
              <a:rPr lang="en-US" sz="3200" dirty="0" err="1" smtClean="0">
                <a:solidFill>
                  <a:schemeClr val="bg1">
                    <a:lumMod val="10000"/>
                  </a:schemeClr>
                </a:solidFill>
              </a:rPr>
              <a:t>verbos</a:t>
            </a:r>
            <a:r>
              <a:rPr lang="en-US" sz="32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1">
                    <a:lumMod val="10000"/>
                  </a:schemeClr>
                </a:solidFill>
              </a:rPr>
              <a:t>irregulares</a:t>
            </a:r>
            <a:r>
              <a:rPr lang="en-US" sz="32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1">
                    <a:lumMod val="10000"/>
                  </a:schemeClr>
                </a:solidFill>
              </a:rPr>
              <a:t>que</a:t>
            </a:r>
            <a:r>
              <a:rPr lang="en-US" sz="32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1">
                    <a:lumMod val="10000"/>
                  </a:schemeClr>
                </a:solidFill>
              </a:rPr>
              <a:t>escuchas</a:t>
            </a:r>
            <a:r>
              <a:rPr lang="en-US" sz="3200" dirty="0" smtClean="0">
                <a:solidFill>
                  <a:schemeClr val="bg1">
                    <a:lumMod val="10000"/>
                  </a:schemeClr>
                </a:solidFill>
              </a:rPr>
              <a:t>.</a:t>
            </a:r>
            <a:endParaRPr lang="en-US" sz="32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en-US" sz="5400" dirty="0" err="1" smtClean="0">
                <a:solidFill>
                  <a:schemeClr val="accent3"/>
                </a:solidFill>
              </a:rPr>
              <a:t>Verbos</a:t>
            </a:r>
            <a:r>
              <a:rPr lang="en-US" sz="5400" dirty="0" smtClean="0">
                <a:solidFill>
                  <a:schemeClr val="accent3"/>
                </a:solidFill>
              </a:rPr>
              <a:t> </a:t>
            </a:r>
            <a:r>
              <a:rPr lang="en-US" sz="5400" dirty="0" err="1" smtClean="0">
                <a:solidFill>
                  <a:schemeClr val="accent3"/>
                </a:solidFill>
              </a:rPr>
              <a:t>Irregulares</a:t>
            </a:r>
            <a:r>
              <a:rPr lang="en-US" sz="5400" dirty="0" smtClean="0">
                <a:solidFill>
                  <a:schemeClr val="accent3"/>
                </a:solidFill>
              </a:rPr>
              <a:t> en la forma “</a:t>
            </a:r>
            <a:r>
              <a:rPr lang="en-US" sz="5400" dirty="0" err="1" smtClean="0">
                <a:solidFill>
                  <a:schemeClr val="accent3"/>
                </a:solidFill>
              </a:rPr>
              <a:t>yo</a:t>
            </a:r>
            <a:r>
              <a:rPr lang="en-US" sz="5400" dirty="0" smtClean="0">
                <a:solidFill>
                  <a:schemeClr val="accent3"/>
                </a:solidFill>
              </a:rPr>
              <a:t>”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72000"/>
          </a:xfrm>
        </p:spPr>
        <p:txBody>
          <a:bodyPr numCol="2">
            <a:normAutofit/>
          </a:bodyPr>
          <a:lstStyle/>
          <a:p>
            <a:pPr marL="514350" indent="-514350">
              <a:buAutoNum type="arabicPeriod"/>
            </a:pPr>
            <a:r>
              <a:rPr lang="en-US" sz="3200" dirty="0" err="1" smtClean="0">
                <a:solidFill>
                  <a:schemeClr val="bg1">
                    <a:lumMod val="10000"/>
                  </a:schemeClr>
                </a:solidFill>
              </a:rPr>
              <a:t>Estoy</a:t>
            </a:r>
            <a:endParaRPr lang="en-US" sz="32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sz="3200" dirty="0" err="1" smtClean="0">
                <a:solidFill>
                  <a:schemeClr val="bg1">
                    <a:lumMod val="10000"/>
                  </a:schemeClr>
                </a:solidFill>
              </a:rPr>
              <a:t>Conozco</a:t>
            </a:r>
            <a:endParaRPr lang="en-US" sz="32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sz="3200" dirty="0" err="1" smtClean="0">
                <a:solidFill>
                  <a:schemeClr val="bg1">
                    <a:lumMod val="10000"/>
                  </a:schemeClr>
                </a:solidFill>
              </a:rPr>
              <a:t>Voy</a:t>
            </a:r>
            <a:endParaRPr lang="en-US" sz="32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sz="3200" dirty="0" err="1" smtClean="0">
                <a:solidFill>
                  <a:schemeClr val="bg1">
                    <a:lumMod val="10000"/>
                  </a:schemeClr>
                </a:solidFill>
              </a:rPr>
              <a:t>Hago</a:t>
            </a:r>
            <a:endParaRPr lang="en-US" sz="32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sz="3200" dirty="0" err="1" smtClean="0">
                <a:solidFill>
                  <a:schemeClr val="bg1">
                    <a:lumMod val="10000"/>
                  </a:schemeClr>
                </a:solidFill>
              </a:rPr>
              <a:t>Pongo</a:t>
            </a:r>
            <a:endParaRPr lang="en-US" sz="32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sz="3200" dirty="0" err="1" smtClean="0">
                <a:solidFill>
                  <a:schemeClr val="bg1">
                    <a:lumMod val="10000"/>
                  </a:schemeClr>
                </a:solidFill>
              </a:rPr>
              <a:t>Doy</a:t>
            </a:r>
            <a:endParaRPr lang="en-US" sz="32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514350" indent="-514350">
              <a:buAutoNum type="arabicPeriod"/>
            </a:pPr>
            <a:endParaRPr lang="en-US" sz="32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514350" indent="-514350">
              <a:buAutoNum type="arabicPeriod"/>
            </a:pPr>
            <a:endParaRPr lang="en-US" sz="32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sz="3200" dirty="0" err="1" smtClean="0">
                <a:solidFill>
                  <a:schemeClr val="bg1">
                    <a:lumMod val="10000"/>
                  </a:schemeClr>
                </a:solidFill>
              </a:rPr>
              <a:t>Tengo</a:t>
            </a:r>
            <a:endParaRPr lang="en-US" sz="32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sz="3200" dirty="0" err="1" smtClean="0">
                <a:solidFill>
                  <a:schemeClr val="bg1">
                    <a:lumMod val="10000"/>
                  </a:schemeClr>
                </a:solidFill>
              </a:rPr>
              <a:t>Salgo</a:t>
            </a:r>
            <a:endParaRPr lang="en-US" sz="32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sz="3200" dirty="0" err="1" smtClean="0">
                <a:solidFill>
                  <a:schemeClr val="bg1">
                    <a:lumMod val="10000"/>
                  </a:schemeClr>
                </a:solidFill>
              </a:rPr>
              <a:t>Sé</a:t>
            </a:r>
            <a:endParaRPr lang="en-US" sz="32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sz="3200" dirty="0" err="1" smtClean="0">
                <a:solidFill>
                  <a:schemeClr val="bg1">
                    <a:lumMod val="10000"/>
                  </a:schemeClr>
                </a:solidFill>
              </a:rPr>
              <a:t>Salgo</a:t>
            </a:r>
            <a:endParaRPr lang="en-US" sz="32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sz="3200" dirty="0" err="1" smtClean="0">
                <a:solidFill>
                  <a:schemeClr val="bg1">
                    <a:lumMod val="10000"/>
                  </a:schemeClr>
                </a:solidFill>
              </a:rPr>
              <a:t>Veo</a:t>
            </a:r>
            <a:endParaRPr lang="en-US" sz="32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sz="3200" dirty="0" err="1" smtClean="0">
                <a:solidFill>
                  <a:schemeClr val="bg1">
                    <a:lumMod val="10000"/>
                  </a:schemeClr>
                </a:solidFill>
              </a:rPr>
              <a:t>Voy</a:t>
            </a:r>
            <a:endParaRPr lang="en-US" sz="32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514350" indent="-514350">
              <a:buNone/>
            </a:pPr>
            <a:endParaRPr lang="en-US" sz="32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en-US" sz="5400" dirty="0" err="1" smtClean="0">
                <a:solidFill>
                  <a:schemeClr val="accent3"/>
                </a:solidFill>
              </a:rPr>
              <a:t>Verbos</a:t>
            </a:r>
            <a:r>
              <a:rPr lang="en-US" sz="5400" dirty="0" smtClean="0">
                <a:solidFill>
                  <a:schemeClr val="accent3"/>
                </a:solidFill>
              </a:rPr>
              <a:t> </a:t>
            </a:r>
            <a:r>
              <a:rPr lang="en-US" sz="5400" dirty="0" err="1" smtClean="0">
                <a:solidFill>
                  <a:schemeClr val="accent3"/>
                </a:solidFill>
              </a:rPr>
              <a:t>Irregulares</a:t>
            </a:r>
            <a:r>
              <a:rPr lang="en-US" sz="5400" dirty="0" smtClean="0">
                <a:solidFill>
                  <a:schemeClr val="accent3"/>
                </a:solidFill>
              </a:rPr>
              <a:t> en la forma “</a:t>
            </a:r>
            <a:r>
              <a:rPr lang="en-US" sz="5400" dirty="0" err="1" smtClean="0">
                <a:solidFill>
                  <a:schemeClr val="accent3"/>
                </a:solidFill>
              </a:rPr>
              <a:t>yo</a:t>
            </a:r>
            <a:r>
              <a:rPr lang="en-US" sz="5400" dirty="0" smtClean="0">
                <a:solidFill>
                  <a:schemeClr val="accent3"/>
                </a:solidFill>
              </a:rPr>
              <a:t>”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72000"/>
          </a:xfrm>
        </p:spPr>
        <p:txBody>
          <a:bodyPr numCol="1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bg1">
                    <a:lumMod val="10000"/>
                  </a:schemeClr>
                </a:solidFill>
              </a:rPr>
              <a:t>Personas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>
                <a:solidFill>
                  <a:schemeClr val="bg1">
                    <a:lumMod val="10000"/>
                  </a:schemeClr>
                </a:solidFill>
              </a:rPr>
              <a:t>Cómo</a:t>
            </a:r>
            <a:r>
              <a:rPr lang="en-US" sz="32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1">
                    <a:lumMod val="10000"/>
                  </a:schemeClr>
                </a:solidFill>
              </a:rPr>
              <a:t>jugar</a:t>
            </a:r>
            <a:r>
              <a:rPr lang="en-US" sz="3200" dirty="0" smtClean="0">
                <a:solidFill>
                  <a:schemeClr val="bg1">
                    <a:lumMod val="10000"/>
                  </a:schemeClr>
                </a:solidFill>
              </a:rPr>
              <a:t> al </a:t>
            </a:r>
            <a:r>
              <a:rPr lang="en-US" sz="3200" dirty="0" err="1" smtClean="0">
                <a:solidFill>
                  <a:schemeClr val="bg1">
                    <a:lumMod val="10000"/>
                  </a:schemeClr>
                </a:solidFill>
              </a:rPr>
              <a:t>béisbol</a:t>
            </a:r>
            <a:endParaRPr lang="en-US" sz="32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>
                <a:solidFill>
                  <a:schemeClr val="bg1">
                    <a:lumMod val="10000"/>
                  </a:schemeClr>
                </a:solidFill>
              </a:rPr>
              <a:t>Ciudades</a:t>
            </a:r>
            <a:endParaRPr lang="en-US" sz="32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bg1">
                    <a:lumMod val="10000"/>
                  </a:schemeClr>
                </a:solidFill>
              </a:rPr>
              <a:t>El arte de </a:t>
            </a:r>
            <a:r>
              <a:rPr lang="en-US" sz="3200" dirty="0" err="1" smtClean="0">
                <a:solidFill>
                  <a:schemeClr val="bg1">
                    <a:lumMod val="10000"/>
                  </a:schemeClr>
                </a:solidFill>
              </a:rPr>
              <a:t>Botero</a:t>
            </a:r>
            <a:endParaRPr lang="en-US" sz="32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>
                <a:solidFill>
                  <a:schemeClr val="bg1">
                    <a:lumMod val="10000"/>
                  </a:schemeClr>
                </a:solidFill>
              </a:rPr>
              <a:t>Qué</a:t>
            </a:r>
            <a:r>
              <a:rPr lang="en-US" sz="32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1">
                    <a:lumMod val="10000"/>
                  </a:schemeClr>
                </a:solidFill>
              </a:rPr>
              <a:t>hora</a:t>
            </a:r>
            <a:r>
              <a:rPr lang="en-US" sz="32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1">
                    <a:lumMod val="10000"/>
                  </a:schemeClr>
                </a:solidFill>
              </a:rPr>
              <a:t>es</a:t>
            </a:r>
            <a:endParaRPr lang="en-US" sz="32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32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32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chemeClr val="accent3"/>
                </a:solidFill>
              </a:rPr>
              <a:t>Saber o </a:t>
            </a:r>
            <a:r>
              <a:rPr lang="en-US" sz="5400" dirty="0" err="1" smtClean="0">
                <a:solidFill>
                  <a:schemeClr val="accent3"/>
                </a:solidFill>
              </a:rPr>
              <a:t>Conocer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72000"/>
          </a:xfrm>
        </p:spPr>
        <p:txBody>
          <a:bodyPr numCol="1">
            <a:normAutofit/>
          </a:bodyPr>
          <a:lstStyle/>
          <a:p>
            <a:pPr marL="514350" indent="-514350">
              <a:buNone/>
            </a:pPr>
            <a:r>
              <a:rPr lang="es-ES_tradnl" sz="3200" i="1" dirty="0" smtClean="0">
                <a:solidFill>
                  <a:schemeClr val="bg1">
                    <a:lumMod val="10000"/>
                  </a:schemeClr>
                </a:solidFill>
              </a:rPr>
              <a:t>Pregunta y contesta con tu compañero: </a:t>
            </a:r>
          </a:p>
          <a:p>
            <a:pPr marL="514350" indent="-514350">
              <a:buNone/>
            </a:pPr>
            <a:endParaRPr lang="es-ES_tradnl" sz="1000" i="1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514350" indent="-514350">
              <a:buNone/>
            </a:pPr>
            <a:r>
              <a:rPr lang="es-ES_tradnl" sz="3200" dirty="0" smtClean="0">
                <a:solidFill>
                  <a:schemeClr val="bg1">
                    <a:lumMod val="10000"/>
                  </a:schemeClr>
                </a:solidFill>
              </a:rPr>
              <a:t>¿(Tú)________ patinar en línea?</a:t>
            </a:r>
          </a:p>
          <a:p>
            <a:pPr marL="514350" indent="-514350">
              <a:buNone/>
            </a:pPr>
            <a:r>
              <a:rPr lang="es-ES_tradnl" sz="3200" dirty="0" smtClean="0">
                <a:solidFill>
                  <a:schemeClr val="bg1">
                    <a:lumMod val="10000"/>
                  </a:schemeClr>
                </a:solidFill>
              </a:rPr>
              <a:t>¿Tu suegra quiere __________ Medellín?</a:t>
            </a:r>
          </a:p>
          <a:p>
            <a:pPr marL="514350" indent="-514350">
              <a:buNone/>
            </a:pPr>
            <a:r>
              <a:rPr lang="es-ES_tradnl" sz="3200" dirty="0" smtClean="0">
                <a:solidFill>
                  <a:schemeClr val="bg1">
                    <a:lumMod val="10000"/>
                  </a:schemeClr>
                </a:solidFill>
              </a:rPr>
              <a:t>¿Su prima _________ a qué hora empieza la fiesta?</a:t>
            </a:r>
          </a:p>
          <a:p>
            <a:pPr marL="514350" indent="-514350">
              <a:buNone/>
            </a:pPr>
            <a:r>
              <a:rPr lang="es-ES_tradnl" sz="3200" dirty="0" smtClean="0">
                <a:solidFill>
                  <a:schemeClr val="bg1">
                    <a:lumMod val="10000"/>
                  </a:schemeClr>
                </a:solidFill>
              </a:rPr>
              <a:t>¿Raquel y Juan _________ a tu amigo?</a:t>
            </a:r>
            <a:endParaRPr lang="es-ES_tradnl" sz="32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chemeClr val="accent3"/>
                </a:solidFill>
              </a:rPr>
              <a:t>Saber o </a:t>
            </a:r>
            <a:r>
              <a:rPr lang="en-US" sz="5400" dirty="0" err="1" smtClean="0">
                <a:solidFill>
                  <a:schemeClr val="accent3"/>
                </a:solidFill>
              </a:rPr>
              <a:t>Conocer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Custom 6">
      <a:dk1>
        <a:srgbClr val="DEF5FA"/>
      </a:dk1>
      <a:lt1>
        <a:sysClr val="window" lastClr="FFFFFF"/>
      </a:lt1>
      <a:dk2>
        <a:srgbClr val="C9EAF2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119</TotalTime>
  <Words>330</Words>
  <Application>Microsoft Office PowerPoint</Application>
  <PresentationFormat>On-screen Show (4:3)</PresentationFormat>
  <Paragraphs>80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Constantia</vt:lpstr>
      <vt:lpstr>Wingdings 2</vt:lpstr>
      <vt:lpstr>Paper</vt:lpstr>
      <vt:lpstr>Capítulo 3 - Repaso</vt:lpstr>
      <vt:lpstr>¿Qué tiempo hace…</vt:lpstr>
      <vt:lpstr>¿Qué le gusta a tu familia?</vt:lpstr>
      <vt:lpstr>Ir   vs.  Ir a</vt:lpstr>
      <vt:lpstr>Verbos Irregulares en la forma “yo”</vt:lpstr>
      <vt:lpstr>Verbos Irregulares en la forma “yo”</vt:lpstr>
      <vt:lpstr>Verbos Irregulares en la forma “yo”</vt:lpstr>
      <vt:lpstr>Saber o Conocer</vt:lpstr>
      <vt:lpstr>Saber o Conocer</vt:lpstr>
      <vt:lpstr>Vocabulario</vt:lpstr>
      <vt:lpstr>Vocabulario</vt:lpstr>
    </vt:vector>
  </TitlesOfParts>
  <Company>NC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Capítulo 3 - Repaso</dc:title>
  <dc:creator>seshallc</dc:creator>
  <cp:lastModifiedBy>Jeffrey Despain</cp:lastModifiedBy>
  <cp:revision>23</cp:revision>
  <cp:lastPrinted>2016-11-28T13:23:10Z</cp:lastPrinted>
  <dcterms:created xsi:type="dcterms:W3CDTF">2010-04-21T19:31:46Z</dcterms:created>
  <dcterms:modified xsi:type="dcterms:W3CDTF">2016-11-28T13:25:27Z</dcterms:modified>
</cp:coreProperties>
</file>